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5" r:id="rId2"/>
  </p:sldMasterIdLst>
  <p:notesMasterIdLst>
    <p:notesMasterId r:id="rId29"/>
  </p:notesMasterIdLst>
  <p:sldIdLst>
    <p:sldId id="452" r:id="rId3"/>
    <p:sldId id="453" r:id="rId4"/>
    <p:sldId id="454" r:id="rId5"/>
    <p:sldId id="256" r:id="rId6"/>
    <p:sldId id="257" r:id="rId7"/>
    <p:sldId id="258" r:id="rId8"/>
    <p:sldId id="259" r:id="rId9"/>
    <p:sldId id="260" r:id="rId10"/>
    <p:sldId id="261" r:id="rId11"/>
    <p:sldId id="263" r:id="rId12"/>
    <p:sldId id="262" r:id="rId13"/>
    <p:sldId id="455" r:id="rId14"/>
    <p:sldId id="472" r:id="rId15"/>
    <p:sldId id="473" r:id="rId16"/>
    <p:sldId id="474" r:id="rId17"/>
    <p:sldId id="475" r:id="rId18"/>
    <p:sldId id="476" r:id="rId19"/>
    <p:sldId id="477" r:id="rId20"/>
    <p:sldId id="478" r:id="rId21"/>
    <p:sldId id="479" r:id="rId22"/>
    <p:sldId id="480" r:id="rId23"/>
    <p:sldId id="481" r:id="rId24"/>
    <p:sldId id="482" r:id="rId25"/>
    <p:sldId id="465" r:id="rId26"/>
    <p:sldId id="466" r:id="rId27"/>
    <p:sldId id="467"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48"/>
      </p:cViewPr>
      <p:guideLst/>
    </p:cSldViewPr>
  </p:slideViewPr>
  <p:notesTextViewPr>
    <p:cViewPr>
      <p:scale>
        <a:sx n="1" d="1"/>
        <a:sy n="1" d="1"/>
      </p:scale>
      <p:origin x="0" y="0"/>
    </p:cViewPr>
  </p:notesTextViewPr>
  <p:notesViewPr>
    <p:cSldViewPr snapToGrid="0">
      <p:cViewPr varScale="1">
        <p:scale>
          <a:sx n="67" d="100"/>
          <a:sy n="67" d="100"/>
        </p:scale>
        <p:origin x="282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8286EB-EBE1-4F00-916F-888ACE2DDB0C}" type="datetimeFigureOut">
              <a:rPr lang="en-US" smtClean="0"/>
              <a:t>6/29/2022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CBF54A-BE63-454A-B20F-F02D84E74AED}" type="slidenum">
              <a:rPr lang="en-US" smtClean="0"/>
              <a:t>‹#›</a:t>
            </a:fld>
            <a:endParaRPr lang="en-US"/>
          </a:p>
        </p:txBody>
      </p:sp>
    </p:spTree>
    <p:extLst>
      <p:ext uri="{BB962C8B-B14F-4D97-AF65-F5344CB8AC3E}">
        <p14:creationId xmlns:p14="http://schemas.microsoft.com/office/powerpoint/2010/main" val="3106039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83F1C3-4FA3-4491-97F4-43CA9C8BDFDF}" type="slidenum">
              <a:rPr lang="en-US" smtClean="0"/>
              <a:t>2</a:t>
            </a:fld>
            <a:endParaRPr lang="en-US" dirty="0"/>
          </a:p>
        </p:txBody>
      </p:sp>
    </p:spTree>
    <p:extLst>
      <p:ext uri="{BB962C8B-B14F-4D97-AF65-F5344CB8AC3E}">
        <p14:creationId xmlns:p14="http://schemas.microsoft.com/office/powerpoint/2010/main" val="280875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83F1C3-4FA3-4491-97F4-43CA9C8BDFDF}" type="slidenum">
              <a:rPr lang="en-US" smtClean="0"/>
              <a:t>3</a:t>
            </a:fld>
            <a:endParaRPr lang="en-US" dirty="0"/>
          </a:p>
        </p:txBody>
      </p:sp>
    </p:spTree>
    <p:extLst>
      <p:ext uri="{BB962C8B-B14F-4D97-AF65-F5344CB8AC3E}">
        <p14:creationId xmlns:p14="http://schemas.microsoft.com/office/powerpoint/2010/main" val="2322415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BCBF54A-BE63-454A-B20F-F02D84E74AED}" type="slidenum">
              <a:rPr lang="en-US" smtClean="0"/>
              <a:t>4</a:t>
            </a:fld>
            <a:endParaRPr lang="en-US"/>
          </a:p>
        </p:txBody>
      </p:sp>
    </p:spTree>
    <p:extLst>
      <p:ext uri="{BB962C8B-B14F-4D97-AF65-F5344CB8AC3E}">
        <p14:creationId xmlns:p14="http://schemas.microsoft.com/office/powerpoint/2010/main" val="3386449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Thus while under current rules an 8 plex would have to provide 8 parking spaces under these rules only 4 would be required. </a:t>
            </a:r>
          </a:p>
          <a:p>
            <a:endParaRPr lang="en-US" dirty="0"/>
          </a:p>
          <a:p>
            <a:r>
              <a:rPr lang="en-US" dirty="0"/>
              <a:t>Tree canopy requirements are set by the state law, which is why they differ. </a:t>
            </a:r>
          </a:p>
        </p:txBody>
      </p:sp>
      <p:sp>
        <p:nvSpPr>
          <p:cNvPr id="4" name="Slide Number Placeholder 3"/>
          <p:cNvSpPr>
            <a:spLocks noGrp="1"/>
          </p:cNvSpPr>
          <p:nvPr>
            <p:ph type="sldNum" sz="quarter" idx="5"/>
          </p:nvPr>
        </p:nvSpPr>
        <p:spPr/>
        <p:txBody>
          <a:bodyPr/>
          <a:lstStyle/>
          <a:p>
            <a:fld id="{CBCBF54A-BE63-454A-B20F-F02D84E74AED}" type="slidenum">
              <a:rPr lang="en-US" smtClean="0"/>
              <a:t>5</a:t>
            </a:fld>
            <a:endParaRPr lang="en-US"/>
          </a:p>
        </p:txBody>
      </p:sp>
    </p:spTree>
    <p:extLst>
      <p:ext uri="{BB962C8B-B14F-4D97-AF65-F5344CB8AC3E}">
        <p14:creationId xmlns:p14="http://schemas.microsoft.com/office/powerpoint/2010/main" val="1502630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BCBF54A-BE63-454A-B20F-F02D84E74AED}" type="slidenum">
              <a:rPr lang="en-US" smtClean="0"/>
              <a:t>6</a:t>
            </a:fld>
            <a:endParaRPr lang="en-US"/>
          </a:p>
        </p:txBody>
      </p:sp>
    </p:spTree>
    <p:extLst>
      <p:ext uri="{BB962C8B-B14F-4D97-AF65-F5344CB8AC3E}">
        <p14:creationId xmlns:p14="http://schemas.microsoft.com/office/powerpoint/2010/main" val="2161884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PES Table A-8.</a:t>
            </a:r>
          </a:p>
          <a:p>
            <a:endParaRPr lang="en-US" dirty="0"/>
          </a:p>
        </p:txBody>
      </p:sp>
      <p:sp>
        <p:nvSpPr>
          <p:cNvPr id="4" name="Slide Number Placeholder 3"/>
          <p:cNvSpPr>
            <a:spLocks noGrp="1"/>
          </p:cNvSpPr>
          <p:nvPr>
            <p:ph type="sldNum" sz="quarter" idx="5"/>
          </p:nvPr>
        </p:nvSpPr>
        <p:spPr/>
        <p:txBody>
          <a:bodyPr/>
          <a:lstStyle/>
          <a:p>
            <a:fld id="{CBCBF54A-BE63-454A-B20F-F02D84E74AED}" type="slidenum">
              <a:rPr lang="en-US" smtClean="0"/>
              <a:t>8</a:t>
            </a:fld>
            <a:endParaRPr lang="en-US"/>
          </a:p>
        </p:txBody>
      </p:sp>
    </p:spTree>
    <p:extLst>
      <p:ext uri="{BB962C8B-B14F-4D97-AF65-F5344CB8AC3E}">
        <p14:creationId xmlns:p14="http://schemas.microsoft.com/office/powerpoint/2010/main" val="830237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County staff responses to questions (response matrix). </a:t>
            </a:r>
          </a:p>
          <a:p>
            <a:endParaRPr lang="en-US" dirty="0"/>
          </a:p>
        </p:txBody>
      </p:sp>
      <p:sp>
        <p:nvSpPr>
          <p:cNvPr id="4" name="Slide Number Placeholder 3"/>
          <p:cNvSpPr>
            <a:spLocks noGrp="1"/>
          </p:cNvSpPr>
          <p:nvPr>
            <p:ph type="sldNum" sz="quarter" idx="5"/>
          </p:nvPr>
        </p:nvSpPr>
        <p:spPr/>
        <p:txBody>
          <a:bodyPr/>
          <a:lstStyle/>
          <a:p>
            <a:fld id="{CBCBF54A-BE63-454A-B20F-F02D84E74AED}" type="slidenum">
              <a:rPr lang="en-US" smtClean="0"/>
              <a:t>9</a:t>
            </a:fld>
            <a:endParaRPr lang="en-US"/>
          </a:p>
        </p:txBody>
      </p:sp>
    </p:spTree>
    <p:extLst>
      <p:ext uri="{BB962C8B-B14F-4D97-AF65-F5344CB8AC3E}">
        <p14:creationId xmlns:p14="http://schemas.microsoft.com/office/powerpoint/2010/main" val="2497596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units may be sold or rented </a:t>
            </a:r>
          </a:p>
        </p:txBody>
      </p:sp>
      <p:sp>
        <p:nvSpPr>
          <p:cNvPr id="4" name="Slide Number Placeholder 3"/>
          <p:cNvSpPr>
            <a:spLocks noGrp="1"/>
          </p:cNvSpPr>
          <p:nvPr>
            <p:ph type="sldNum" sz="quarter" idx="5"/>
          </p:nvPr>
        </p:nvSpPr>
        <p:spPr/>
        <p:txBody>
          <a:bodyPr/>
          <a:lstStyle/>
          <a:p>
            <a:fld id="{CBCBF54A-BE63-454A-B20F-F02D84E74AED}" type="slidenum">
              <a:rPr lang="en-US" smtClean="0"/>
              <a:t>10</a:t>
            </a:fld>
            <a:endParaRPr lang="en-US"/>
          </a:p>
        </p:txBody>
      </p:sp>
    </p:spTree>
    <p:extLst>
      <p:ext uri="{BB962C8B-B14F-4D97-AF65-F5344CB8AC3E}">
        <p14:creationId xmlns:p14="http://schemas.microsoft.com/office/powerpoint/2010/main" val="1590299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County staff responses to questions (response matrix). </a:t>
            </a:r>
          </a:p>
          <a:p>
            <a:r>
              <a:rPr lang="en-US" dirty="0"/>
              <a:t>Note from Diane: </a:t>
            </a:r>
            <a:r>
              <a:rPr lang="en-US" sz="1800" dirty="0">
                <a:solidFill>
                  <a:srgbClr val="000000"/>
                </a:solidFill>
                <a:effectLst/>
                <a:latin typeface="Arial" panose="020B0604020202020204" pitchFamily="34" charset="0"/>
                <a:ea typeface="Times New Roman" panose="02020603050405020304" pitchFamily="18" charset="0"/>
              </a:rPr>
              <a:t>At this moment in the MLS, there are 65 homes on the market with 3 to 5 bedrooms with prices ranging from $499,000 to $1 million. That includes 37 single family homes, 6 duplexes, 22 </a:t>
            </a:r>
            <a:r>
              <a:rPr lang="en-US" sz="1800">
                <a:solidFill>
                  <a:srgbClr val="000000"/>
                </a:solidFill>
                <a:effectLst/>
                <a:latin typeface="Arial" panose="020B0604020202020204" pitchFamily="34" charset="0"/>
                <a:ea typeface="Times New Roman" panose="02020603050405020304" pitchFamily="18" charset="0"/>
              </a:rPr>
              <a:t>townhouses.</a:t>
            </a:r>
            <a:endParaRPr lang="en-US"/>
          </a:p>
        </p:txBody>
      </p:sp>
      <p:sp>
        <p:nvSpPr>
          <p:cNvPr id="4" name="Slide Number Placeholder 3"/>
          <p:cNvSpPr>
            <a:spLocks noGrp="1"/>
          </p:cNvSpPr>
          <p:nvPr>
            <p:ph type="sldNum" sz="quarter" idx="5"/>
          </p:nvPr>
        </p:nvSpPr>
        <p:spPr/>
        <p:txBody>
          <a:bodyPr/>
          <a:lstStyle/>
          <a:p>
            <a:fld id="{CBCBF54A-BE63-454A-B20F-F02D84E74AED}" type="slidenum">
              <a:rPr lang="en-US" smtClean="0"/>
              <a:t>11</a:t>
            </a:fld>
            <a:endParaRPr lang="en-US"/>
          </a:p>
        </p:txBody>
      </p:sp>
    </p:spTree>
    <p:extLst>
      <p:ext uri="{BB962C8B-B14F-4D97-AF65-F5344CB8AC3E}">
        <p14:creationId xmlns:p14="http://schemas.microsoft.com/office/powerpoint/2010/main" val="1857461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F2A46-6F4C-6C78-C8A3-4930D7D61C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29C543-D122-2685-A058-E65888CBEC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C3DABEF-6F45-74C4-6DAA-DCFC7491019B}"/>
              </a:ext>
            </a:extLst>
          </p:cNvPr>
          <p:cNvSpPr>
            <a:spLocks noGrp="1"/>
          </p:cNvSpPr>
          <p:nvPr>
            <p:ph type="dt" sz="half" idx="10"/>
          </p:nvPr>
        </p:nvSpPr>
        <p:spPr/>
        <p:txBody>
          <a:bodyPr/>
          <a:lstStyle/>
          <a:p>
            <a:fld id="{BE7E654B-2960-468C-BFCF-9D0D967BF1EF}" type="datetimeFigureOut">
              <a:rPr lang="en-US" smtClean="0"/>
              <a:t>6/29/2022</a:t>
            </a:fld>
            <a:endParaRPr lang="en-US"/>
          </a:p>
        </p:txBody>
      </p:sp>
      <p:sp>
        <p:nvSpPr>
          <p:cNvPr id="5" name="Footer Placeholder 4">
            <a:extLst>
              <a:ext uri="{FF2B5EF4-FFF2-40B4-BE49-F238E27FC236}">
                <a16:creationId xmlns:a16="http://schemas.microsoft.com/office/drawing/2014/main" id="{7095B7FF-7DF8-C65E-AC39-0749F7FF3D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7DC086-182B-2C10-9A14-E3966C52B4A7}"/>
              </a:ext>
            </a:extLst>
          </p:cNvPr>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333192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6562D-8734-3D4A-27CF-3345A1AB09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5D571F-B02B-4208-B9DD-FB98E798F0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4511B3-6221-34AF-4942-CE53D4DBE81E}"/>
              </a:ext>
            </a:extLst>
          </p:cNvPr>
          <p:cNvSpPr>
            <a:spLocks noGrp="1"/>
          </p:cNvSpPr>
          <p:nvPr>
            <p:ph type="dt" sz="half" idx="10"/>
          </p:nvPr>
        </p:nvSpPr>
        <p:spPr/>
        <p:txBody>
          <a:bodyPr/>
          <a:lstStyle/>
          <a:p>
            <a:fld id="{BE7E654B-2960-468C-BFCF-9D0D967BF1EF}" type="datetimeFigureOut">
              <a:rPr lang="en-US" smtClean="0"/>
              <a:t>6/29/2022</a:t>
            </a:fld>
            <a:endParaRPr lang="en-US"/>
          </a:p>
        </p:txBody>
      </p:sp>
      <p:sp>
        <p:nvSpPr>
          <p:cNvPr id="5" name="Footer Placeholder 4">
            <a:extLst>
              <a:ext uri="{FF2B5EF4-FFF2-40B4-BE49-F238E27FC236}">
                <a16:creationId xmlns:a16="http://schemas.microsoft.com/office/drawing/2014/main" id="{474132D6-A00D-94E5-CE17-468EFC9E7A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EA7BE-5399-AE99-7E7B-B52C6329E9FD}"/>
              </a:ext>
            </a:extLst>
          </p:cNvPr>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1472584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C40658-45DF-DA9E-54FD-D17DE534B4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78AD11-4961-F104-E25E-088FDC904F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FF369E-C2DE-4BE0-6F37-12D250C51D53}"/>
              </a:ext>
            </a:extLst>
          </p:cNvPr>
          <p:cNvSpPr>
            <a:spLocks noGrp="1"/>
          </p:cNvSpPr>
          <p:nvPr>
            <p:ph type="dt" sz="half" idx="10"/>
          </p:nvPr>
        </p:nvSpPr>
        <p:spPr/>
        <p:txBody>
          <a:bodyPr/>
          <a:lstStyle/>
          <a:p>
            <a:fld id="{BE7E654B-2960-468C-BFCF-9D0D967BF1EF}" type="datetimeFigureOut">
              <a:rPr lang="en-US" smtClean="0"/>
              <a:t>6/29/2022</a:t>
            </a:fld>
            <a:endParaRPr lang="en-US"/>
          </a:p>
        </p:txBody>
      </p:sp>
      <p:sp>
        <p:nvSpPr>
          <p:cNvPr id="5" name="Footer Placeholder 4">
            <a:extLst>
              <a:ext uri="{FF2B5EF4-FFF2-40B4-BE49-F238E27FC236}">
                <a16:creationId xmlns:a16="http://schemas.microsoft.com/office/drawing/2014/main" id="{5A1067A0-18D7-C7C0-ACB7-35BFE80F92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BC970E-A1CB-A31A-3BCD-D3C629F27118}"/>
              </a:ext>
            </a:extLst>
          </p:cNvPr>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2700678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alette Amusements">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79CA9-81D6-424A-8046-4B56E1D25059}"/>
              </a:ext>
            </a:extLst>
          </p:cNvPr>
          <p:cNvSpPr>
            <a:spLocks noGrp="1"/>
          </p:cNvSpPr>
          <p:nvPr>
            <p:ph type="title" hasCustomPrompt="1"/>
          </p:nvPr>
        </p:nvSpPr>
        <p:spPr>
          <a:xfrm>
            <a:off x="457199" y="2569464"/>
            <a:ext cx="3619501" cy="1179576"/>
          </a:xfrm>
        </p:spPr>
        <p:txBody>
          <a:bodyPr anchor="b" anchorCtr="0">
            <a:normAutofit/>
          </a:bodyPr>
          <a:lstStyle>
            <a:lvl1pPr>
              <a:lnSpc>
                <a:spcPts val="4000"/>
              </a:lnSpc>
              <a:defRPr sz="3200"/>
            </a:lvl1pPr>
          </a:lstStyle>
          <a:p>
            <a:r>
              <a:rPr lang="en-US" dirty="0"/>
              <a:t>Click to edit title</a:t>
            </a:r>
          </a:p>
        </p:txBody>
      </p:sp>
      <p:sp>
        <p:nvSpPr>
          <p:cNvPr id="9" name="Picture Placeholder 8">
            <a:extLst>
              <a:ext uri="{FF2B5EF4-FFF2-40B4-BE49-F238E27FC236}">
                <a16:creationId xmlns:a16="http://schemas.microsoft.com/office/drawing/2014/main" id="{B2F51F73-5064-47F8-83FD-440E0ED1950B}"/>
              </a:ext>
            </a:extLst>
          </p:cNvPr>
          <p:cNvSpPr>
            <a:spLocks noGrp="1"/>
          </p:cNvSpPr>
          <p:nvPr>
            <p:ph type="pic" sz="quarter" idx="13"/>
          </p:nvPr>
        </p:nvSpPr>
        <p:spPr>
          <a:xfrm>
            <a:off x="4279392" y="1463040"/>
            <a:ext cx="1499616" cy="2194560"/>
          </a:xfrm>
          <a:prstGeom prst="rect">
            <a:avLst/>
          </a:prstGeom>
        </p:spPr>
        <p:txBody>
          <a:bodyPr/>
          <a:lstStyle>
            <a:lvl1pPr>
              <a:defRPr sz="2000"/>
            </a:lvl1pPr>
          </a:lstStyle>
          <a:p>
            <a:endParaRPr lang="en-US" dirty="0"/>
          </a:p>
        </p:txBody>
      </p:sp>
      <p:sp>
        <p:nvSpPr>
          <p:cNvPr id="18" name="Picture Placeholder 8">
            <a:extLst>
              <a:ext uri="{FF2B5EF4-FFF2-40B4-BE49-F238E27FC236}">
                <a16:creationId xmlns:a16="http://schemas.microsoft.com/office/drawing/2014/main" id="{06FF689A-8221-42E8-96D4-ED4D3AD501F8}"/>
              </a:ext>
            </a:extLst>
          </p:cNvPr>
          <p:cNvSpPr>
            <a:spLocks noGrp="1"/>
          </p:cNvSpPr>
          <p:nvPr>
            <p:ph type="pic" sz="quarter" idx="14"/>
          </p:nvPr>
        </p:nvSpPr>
        <p:spPr>
          <a:xfrm>
            <a:off x="6227064" y="1463040"/>
            <a:ext cx="1499616" cy="2194560"/>
          </a:xfrm>
          <a:prstGeom prst="rect">
            <a:avLst/>
          </a:prstGeom>
        </p:spPr>
        <p:txBody>
          <a:bodyPr/>
          <a:lstStyle>
            <a:lvl1pPr>
              <a:defRPr sz="2000"/>
            </a:lvl1pPr>
          </a:lstStyle>
          <a:p>
            <a:endParaRPr lang="en-US" dirty="0"/>
          </a:p>
        </p:txBody>
      </p:sp>
      <p:sp>
        <p:nvSpPr>
          <p:cNvPr id="19" name="Picture Placeholder 8">
            <a:extLst>
              <a:ext uri="{FF2B5EF4-FFF2-40B4-BE49-F238E27FC236}">
                <a16:creationId xmlns:a16="http://schemas.microsoft.com/office/drawing/2014/main" id="{96424DB2-4D46-493F-A5B8-8901EDA394F2}"/>
              </a:ext>
            </a:extLst>
          </p:cNvPr>
          <p:cNvSpPr>
            <a:spLocks noGrp="1"/>
          </p:cNvSpPr>
          <p:nvPr>
            <p:ph type="pic" sz="quarter" idx="15"/>
          </p:nvPr>
        </p:nvSpPr>
        <p:spPr>
          <a:xfrm>
            <a:off x="8174736" y="1463040"/>
            <a:ext cx="1499616" cy="2194560"/>
          </a:xfrm>
          <a:prstGeom prst="rect">
            <a:avLst/>
          </a:prstGeom>
        </p:spPr>
        <p:txBody>
          <a:bodyPr/>
          <a:lstStyle>
            <a:lvl1pPr>
              <a:defRPr sz="2000"/>
            </a:lvl1pPr>
          </a:lstStyle>
          <a:p>
            <a:endParaRPr lang="en-US" dirty="0"/>
          </a:p>
        </p:txBody>
      </p:sp>
      <p:sp>
        <p:nvSpPr>
          <p:cNvPr id="20" name="Picture Placeholder 8">
            <a:extLst>
              <a:ext uri="{FF2B5EF4-FFF2-40B4-BE49-F238E27FC236}">
                <a16:creationId xmlns:a16="http://schemas.microsoft.com/office/drawing/2014/main" id="{0AF2B6E1-5738-41B1-8C15-EA6715490140}"/>
              </a:ext>
            </a:extLst>
          </p:cNvPr>
          <p:cNvSpPr>
            <a:spLocks noGrp="1"/>
          </p:cNvSpPr>
          <p:nvPr>
            <p:ph type="pic" sz="quarter" idx="16"/>
          </p:nvPr>
        </p:nvSpPr>
        <p:spPr>
          <a:xfrm>
            <a:off x="10122408" y="1463040"/>
            <a:ext cx="1499616" cy="2194560"/>
          </a:xfrm>
          <a:prstGeom prst="rect">
            <a:avLst/>
          </a:prstGeom>
        </p:spPr>
        <p:txBody>
          <a:bodyPr/>
          <a:lstStyle>
            <a:lvl1pPr>
              <a:defRPr sz="2000"/>
            </a:lvl1pPr>
          </a:lstStyle>
          <a:p>
            <a:endParaRPr lang="en-US" dirty="0"/>
          </a:p>
        </p:txBody>
      </p:sp>
      <p:sp>
        <p:nvSpPr>
          <p:cNvPr id="21" name="Picture Placeholder 8">
            <a:extLst>
              <a:ext uri="{FF2B5EF4-FFF2-40B4-BE49-F238E27FC236}">
                <a16:creationId xmlns:a16="http://schemas.microsoft.com/office/drawing/2014/main" id="{6C8D73EB-347C-4E13-94C8-FA8FADE46559}"/>
              </a:ext>
            </a:extLst>
          </p:cNvPr>
          <p:cNvSpPr>
            <a:spLocks noGrp="1"/>
          </p:cNvSpPr>
          <p:nvPr>
            <p:ph type="pic" sz="quarter" idx="17"/>
          </p:nvPr>
        </p:nvSpPr>
        <p:spPr>
          <a:xfrm>
            <a:off x="4279392" y="4087368"/>
            <a:ext cx="1499616" cy="2194560"/>
          </a:xfrm>
          <a:prstGeom prst="rect">
            <a:avLst/>
          </a:prstGeom>
        </p:spPr>
        <p:txBody>
          <a:bodyPr/>
          <a:lstStyle>
            <a:lvl1pPr>
              <a:defRPr sz="2000"/>
            </a:lvl1pPr>
          </a:lstStyle>
          <a:p>
            <a:endParaRPr lang="en-US" dirty="0"/>
          </a:p>
        </p:txBody>
      </p:sp>
      <p:sp>
        <p:nvSpPr>
          <p:cNvPr id="22" name="Picture Placeholder 8">
            <a:extLst>
              <a:ext uri="{FF2B5EF4-FFF2-40B4-BE49-F238E27FC236}">
                <a16:creationId xmlns:a16="http://schemas.microsoft.com/office/drawing/2014/main" id="{9DFA5C56-9B47-4F87-8E12-30A936274F1B}"/>
              </a:ext>
            </a:extLst>
          </p:cNvPr>
          <p:cNvSpPr>
            <a:spLocks noGrp="1"/>
          </p:cNvSpPr>
          <p:nvPr>
            <p:ph type="pic" sz="quarter" idx="18"/>
          </p:nvPr>
        </p:nvSpPr>
        <p:spPr>
          <a:xfrm>
            <a:off x="6227064" y="4087368"/>
            <a:ext cx="1499616" cy="2194560"/>
          </a:xfrm>
          <a:prstGeom prst="rect">
            <a:avLst/>
          </a:prstGeom>
        </p:spPr>
        <p:txBody>
          <a:bodyPr/>
          <a:lstStyle>
            <a:lvl1pPr>
              <a:defRPr sz="2000"/>
            </a:lvl1pPr>
          </a:lstStyle>
          <a:p>
            <a:endParaRPr lang="en-US" dirty="0"/>
          </a:p>
        </p:txBody>
      </p:sp>
      <p:sp>
        <p:nvSpPr>
          <p:cNvPr id="23" name="Picture Placeholder 8">
            <a:extLst>
              <a:ext uri="{FF2B5EF4-FFF2-40B4-BE49-F238E27FC236}">
                <a16:creationId xmlns:a16="http://schemas.microsoft.com/office/drawing/2014/main" id="{1E3B5888-98ED-48E4-8AA8-5BAB43F8516C}"/>
              </a:ext>
            </a:extLst>
          </p:cNvPr>
          <p:cNvSpPr>
            <a:spLocks noGrp="1"/>
          </p:cNvSpPr>
          <p:nvPr>
            <p:ph type="pic" sz="quarter" idx="19"/>
          </p:nvPr>
        </p:nvSpPr>
        <p:spPr>
          <a:xfrm>
            <a:off x="8174736" y="4087368"/>
            <a:ext cx="1499616" cy="2194560"/>
          </a:xfrm>
          <a:prstGeom prst="rect">
            <a:avLst/>
          </a:prstGeom>
        </p:spPr>
        <p:txBody>
          <a:bodyPr/>
          <a:lstStyle>
            <a:lvl1pPr>
              <a:defRPr sz="2000"/>
            </a:lvl1pPr>
          </a:lstStyle>
          <a:p>
            <a:endParaRPr lang="en-US" dirty="0"/>
          </a:p>
        </p:txBody>
      </p:sp>
      <p:sp>
        <p:nvSpPr>
          <p:cNvPr id="24" name="Picture Placeholder 8">
            <a:extLst>
              <a:ext uri="{FF2B5EF4-FFF2-40B4-BE49-F238E27FC236}">
                <a16:creationId xmlns:a16="http://schemas.microsoft.com/office/drawing/2014/main" id="{569C9EE3-34D1-4DE0-B06C-2F6212F7C329}"/>
              </a:ext>
            </a:extLst>
          </p:cNvPr>
          <p:cNvSpPr>
            <a:spLocks noGrp="1"/>
          </p:cNvSpPr>
          <p:nvPr>
            <p:ph type="pic" sz="quarter" idx="20"/>
          </p:nvPr>
        </p:nvSpPr>
        <p:spPr>
          <a:xfrm>
            <a:off x="10122408" y="4087368"/>
            <a:ext cx="1499616" cy="2194560"/>
          </a:xfrm>
          <a:prstGeom prst="rect">
            <a:avLst/>
          </a:prstGeom>
        </p:spPr>
        <p:txBody>
          <a:bodyPr/>
          <a:lstStyle>
            <a:lvl1pPr>
              <a:defRPr sz="2000"/>
            </a:lvl1pPr>
          </a:lstStyle>
          <a:p>
            <a:endParaRPr lang="en-US" dirty="0"/>
          </a:p>
        </p:txBody>
      </p:sp>
    </p:spTree>
    <p:extLst>
      <p:ext uri="{BB962C8B-B14F-4D97-AF65-F5344CB8AC3E}">
        <p14:creationId xmlns:p14="http://schemas.microsoft.com/office/powerpoint/2010/main" val="3083825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7E654B-2960-468C-BFCF-9D0D967BF1EF}"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9D93C9-67D0-49BE-838C-47DB6FEED82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6173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E654B-2960-468C-BFCF-9D0D967BF1EF}"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35207660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7E654B-2960-468C-BFCF-9D0D967BF1EF}"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9D93C9-67D0-49BE-838C-47DB6FEED82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4801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7E654B-2960-468C-BFCF-9D0D967BF1EF}" type="datetimeFigureOut">
              <a:rPr lang="en-US" smtClean="0"/>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17251443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7E654B-2960-468C-BFCF-9D0D967BF1EF}" type="datetimeFigureOut">
              <a:rPr lang="en-US" smtClean="0"/>
              <a:t>6/29/2022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5415704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7E654B-2960-468C-BFCF-9D0D967BF1EF}" type="datetimeFigureOut">
              <a:rPr lang="en-US" smtClean="0"/>
              <a:t>6/29/2022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29609076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E7E654B-2960-468C-BFCF-9D0D967BF1EF}" type="datetimeFigureOut">
              <a:rPr lang="en-US" smtClean="0"/>
              <a:t>6/29/2022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1975995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26070-48DB-D0AC-F4E5-053DAEDF36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0888F8-A040-ADFE-F525-0ADED47FC0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64E447-EB91-72EC-4804-79D1BEF8B746}"/>
              </a:ext>
            </a:extLst>
          </p:cNvPr>
          <p:cNvSpPr>
            <a:spLocks noGrp="1"/>
          </p:cNvSpPr>
          <p:nvPr>
            <p:ph type="dt" sz="half" idx="10"/>
          </p:nvPr>
        </p:nvSpPr>
        <p:spPr/>
        <p:txBody>
          <a:bodyPr/>
          <a:lstStyle/>
          <a:p>
            <a:fld id="{BE7E654B-2960-468C-BFCF-9D0D967BF1EF}" type="datetimeFigureOut">
              <a:rPr lang="en-US" smtClean="0"/>
              <a:t>6/29/2022</a:t>
            </a:fld>
            <a:endParaRPr lang="en-US"/>
          </a:p>
        </p:txBody>
      </p:sp>
      <p:sp>
        <p:nvSpPr>
          <p:cNvPr id="5" name="Footer Placeholder 4">
            <a:extLst>
              <a:ext uri="{FF2B5EF4-FFF2-40B4-BE49-F238E27FC236}">
                <a16:creationId xmlns:a16="http://schemas.microsoft.com/office/drawing/2014/main" id="{F4D4DFF4-E19A-4CDA-B320-07B47AD63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731D11-41FA-2493-4A3D-D3C64520CA8A}"/>
              </a:ext>
            </a:extLst>
          </p:cNvPr>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8290391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E7E654B-2960-468C-BFCF-9D0D967BF1EF}" type="datetimeFigureOut">
              <a:rPr lang="en-US" smtClean="0"/>
              <a:t>6/29/2022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99D93C9-67D0-49BE-838C-47DB6FEED827}" type="slidenum">
              <a:rPr lang="en-US" smtClean="0"/>
              <a:t>‹#›</a:t>
            </a:fld>
            <a:endParaRPr lang="en-US"/>
          </a:p>
        </p:txBody>
      </p:sp>
    </p:spTree>
    <p:extLst>
      <p:ext uri="{BB962C8B-B14F-4D97-AF65-F5344CB8AC3E}">
        <p14:creationId xmlns:p14="http://schemas.microsoft.com/office/powerpoint/2010/main" val="41476953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7E654B-2960-468C-BFCF-9D0D967BF1EF}" type="datetimeFigureOut">
              <a:rPr lang="en-US" smtClean="0"/>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40505862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E654B-2960-468C-BFCF-9D0D967BF1EF}"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5670891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E654B-2960-468C-BFCF-9D0D967BF1EF}" type="datetimeFigureOut">
              <a:rPr lang="en-US" smtClean="0"/>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1189151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4791C-D097-8858-9291-63FCF4624C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AAB3F4-1425-37F2-1E71-4FA2690B46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D6D8F3-6214-1543-5146-F0CC65317AE8}"/>
              </a:ext>
            </a:extLst>
          </p:cNvPr>
          <p:cNvSpPr>
            <a:spLocks noGrp="1"/>
          </p:cNvSpPr>
          <p:nvPr>
            <p:ph type="dt" sz="half" idx="10"/>
          </p:nvPr>
        </p:nvSpPr>
        <p:spPr/>
        <p:txBody>
          <a:bodyPr/>
          <a:lstStyle/>
          <a:p>
            <a:fld id="{BE7E654B-2960-468C-BFCF-9D0D967BF1EF}" type="datetimeFigureOut">
              <a:rPr lang="en-US" smtClean="0"/>
              <a:t>6/29/2022</a:t>
            </a:fld>
            <a:endParaRPr lang="en-US"/>
          </a:p>
        </p:txBody>
      </p:sp>
      <p:sp>
        <p:nvSpPr>
          <p:cNvPr id="5" name="Footer Placeholder 4">
            <a:extLst>
              <a:ext uri="{FF2B5EF4-FFF2-40B4-BE49-F238E27FC236}">
                <a16:creationId xmlns:a16="http://schemas.microsoft.com/office/drawing/2014/main" id="{5ED0E108-4852-D809-644F-7C7FFC8F80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F79A0C-9438-453B-D52F-8623781EE73F}"/>
              </a:ext>
            </a:extLst>
          </p:cNvPr>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553804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8E8F7-ABD8-2AC6-F433-015067C365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D1F5F8-B359-BFAF-65A4-BC5172726C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B27300-288A-9499-03E6-49F9F330F7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597A7C-1D57-D40E-69C3-65F0E4F8A980}"/>
              </a:ext>
            </a:extLst>
          </p:cNvPr>
          <p:cNvSpPr>
            <a:spLocks noGrp="1"/>
          </p:cNvSpPr>
          <p:nvPr>
            <p:ph type="dt" sz="half" idx="10"/>
          </p:nvPr>
        </p:nvSpPr>
        <p:spPr/>
        <p:txBody>
          <a:bodyPr/>
          <a:lstStyle/>
          <a:p>
            <a:fld id="{BE7E654B-2960-468C-BFCF-9D0D967BF1EF}" type="datetimeFigureOut">
              <a:rPr lang="en-US" smtClean="0"/>
              <a:t>6/29/2022</a:t>
            </a:fld>
            <a:endParaRPr lang="en-US"/>
          </a:p>
        </p:txBody>
      </p:sp>
      <p:sp>
        <p:nvSpPr>
          <p:cNvPr id="6" name="Footer Placeholder 5">
            <a:extLst>
              <a:ext uri="{FF2B5EF4-FFF2-40B4-BE49-F238E27FC236}">
                <a16:creationId xmlns:a16="http://schemas.microsoft.com/office/drawing/2014/main" id="{4824D0C4-2D27-8FFC-BB0B-0477AC3E41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C34D96-860C-A952-2931-0C4296F7F2C4}"/>
              </a:ext>
            </a:extLst>
          </p:cNvPr>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2427190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CAD44-91C4-8D07-A08F-EB27BD4C3D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ACE274-21D3-39B1-9A09-9B5C2E3B9A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E5968AE-1BED-2C8B-0A75-F73904BFD4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1C4228-553C-1679-03C7-A42EFFBECB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E5AFBD-8047-F1A9-193A-4002FD9929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E45FCC1-1F04-E2F9-E7EB-DB2F346B76A1}"/>
              </a:ext>
            </a:extLst>
          </p:cNvPr>
          <p:cNvSpPr>
            <a:spLocks noGrp="1"/>
          </p:cNvSpPr>
          <p:nvPr>
            <p:ph type="dt" sz="half" idx="10"/>
          </p:nvPr>
        </p:nvSpPr>
        <p:spPr/>
        <p:txBody>
          <a:bodyPr/>
          <a:lstStyle/>
          <a:p>
            <a:fld id="{BE7E654B-2960-468C-BFCF-9D0D967BF1EF}" type="datetimeFigureOut">
              <a:rPr lang="en-US" smtClean="0"/>
              <a:t>6/29/2022</a:t>
            </a:fld>
            <a:endParaRPr lang="en-US"/>
          </a:p>
        </p:txBody>
      </p:sp>
      <p:sp>
        <p:nvSpPr>
          <p:cNvPr id="8" name="Footer Placeholder 7">
            <a:extLst>
              <a:ext uri="{FF2B5EF4-FFF2-40B4-BE49-F238E27FC236}">
                <a16:creationId xmlns:a16="http://schemas.microsoft.com/office/drawing/2014/main" id="{5D9EF34A-0A6A-2220-F5ED-5B18A66145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49AB26-1E35-5325-F2B2-3FBE0BD407BB}"/>
              </a:ext>
            </a:extLst>
          </p:cNvPr>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2566378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62FC6-C940-EC5C-5871-FDF9EFFB90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0054A8-7D89-8629-7904-D1AB8B44C580}"/>
              </a:ext>
            </a:extLst>
          </p:cNvPr>
          <p:cNvSpPr>
            <a:spLocks noGrp="1"/>
          </p:cNvSpPr>
          <p:nvPr>
            <p:ph type="dt" sz="half" idx="10"/>
          </p:nvPr>
        </p:nvSpPr>
        <p:spPr/>
        <p:txBody>
          <a:bodyPr/>
          <a:lstStyle/>
          <a:p>
            <a:fld id="{BE7E654B-2960-468C-BFCF-9D0D967BF1EF}" type="datetimeFigureOut">
              <a:rPr lang="en-US" smtClean="0"/>
              <a:t>6/29/2022</a:t>
            </a:fld>
            <a:endParaRPr lang="en-US"/>
          </a:p>
        </p:txBody>
      </p:sp>
      <p:sp>
        <p:nvSpPr>
          <p:cNvPr id="4" name="Footer Placeholder 3">
            <a:extLst>
              <a:ext uri="{FF2B5EF4-FFF2-40B4-BE49-F238E27FC236}">
                <a16:creationId xmlns:a16="http://schemas.microsoft.com/office/drawing/2014/main" id="{F66EFBF5-8079-D332-A329-C2AF35E18D0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C80121-EDEA-D8D0-6507-00F06931C934}"/>
              </a:ext>
            </a:extLst>
          </p:cNvPr>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3087818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D8FDF1-852E-A30C-5EA2-3D0D4A293A1D}"/>
              </a:ext>
            </a:extLst>
          </p:cNvPr>
          <p:cNvSpPr>
            <a:spLocks noGrp="1"/>
          </p:cNvSpPr>
          <p:nvPr>
            <p:ph type="dt" sz="half" idx="10"/>
          </p:nvPr>
        </p:nvSpPr>
        <p:spPr/>
        <p:txBody>
          <a:bodyPr/>
          <a:lstStyle/>
          <a:p>
            <a:fld id="{BE7E654B-2960-468C-BFCF-9D0D967BF1EF}" type="datetimeFigureOut">
              <a:rPr lang="en-US" smtClean="0"/>
              <a:t>6/29/2022</a:t>
            </a:fld>
            <a:endParaRPr lang="en-US"/>
          </a:p>
        </p:txBody>
      </p:sp>
      <p:sp>
        <p:nvSpPr>
          <p:cNvPr id="3" name="Footer Placeholder 2">
            <a:extLst>
              <a:ext uri="{FF2B5EF4-FFF2-40B4-BE49-F238E27FC236}">
                <a16:creationId xmlns:a16="http://schemas.microsoft.com/office/drawing/2014/main" id="{B5BC7CAC-B931-C4A3-7C25-5C6D0AB4ECD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99AECE-578B-E19B-CB3D-EA6D6BB86834}"/>
              </a:ext>
            </a:extLst>
          </p:cNvPr>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695661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0EC10-CC82-3C11-B445-D24B8E95C4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3EC805-DB07-8484-6E68-FC49BA7E3A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41268D-90E3-3B9A-16ED-0B1ABF95B3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416DD8-E238-6E9E-0425-0C0725894C13}"/>
              </a:ext>
            </a:extLst>
          </p:cNvPr>
          <p:cNvSpPr>
            <a:spLocks noGrp="1"/>
          </p:cNvSpPr>
          <p:nvPr>
            <p:ph type="dt" sz="half" idx="10"/>
          </p:nvPr>
        </p:nvSpPr>
        <p:spPr/>
        <p:txBody>
          <a:bodyPr/>
          <a:lstStyle/>
          <a:p>
            <a:fld id="{BE7E654B-2960-468C-BFCF-9D0D967BF1EF}" type="datetimeFigureOut">
              <a:rPr lang="en-US" smtClean="0"/>
              <a:t>6/29/2022</a:t>
            </a:fld>
            <a:endParaRPr lang="en-US"/>
          </a:p>
        </p:txBody>
      </p:sp>
      <p:sp>
        <p:nvSpPr>
          <p:cNvPr id="6" name="Footer Placeholder 5">
            <a:extLst>
              <a:ext uri="{FF2B5EF4-FFF2-40B4-BE49-F238E27FC236}">
                <a16:creationId xmlns:a16="http://schemas.microsoft.com/office/drawing/2014/main" id="{CEA2E35B-8505-EABD-C0C2-43477BD155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982131-4DB6-A8D9-9536-1FD4FBC4A2FA}"/>
              </a:ext>
            </a:extLst>
          </p:cNvPr>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11317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116D4-71BE-16EF-738C-B1120B2E6D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873CEE3-50FE-D037-C38F-E9AD2ADF22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9F97A7-8F67-4A75-E68F-A3F4829358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7B40C7-57CF-E182-B0B3-2D433F122CAC}"/>
              </a:ext>
            </a:extLst>
          </p:cNvPr>
          <p:cNvSpPr>
            <a:spLocks noGrp="1"/>
          </p:cNvSpPr>
          <p:nvPr>
            <p:ph type="dt" sz="half" idx="10"/>
          </p:nvPr>
        </p:nvSpPr>
        <p:spPr/>
        <p:txBody>
          <a:bodyPr/>
          <a:lstStyle/>
          <a:p>
            <a:fld id="{BE7E654B-2960-468C-BFCF-9D0D967BF1EF}" type="datetimeFigureOut">
              <a:rPr lang="en-US" smtClean="0"/>
              <a:t>6/29/2022</a:t>
            </a:fld>
            <a:endParaRPr lang="en-US"/>
          </a:p>
        </p:txBody>
      </p:sp>
      <p:sp>
        <p:nvSpPr>
          <p:cNvPr id="6" name="Footer Placeholder 5">
            <a:extLst>
              <a:ext uri="{FF2B5EF4-FFF2-40B4-BE49-F238E27FC236}">
                <a16:creationId xmlns:a16="http://schemas.microsoft.com/office/drawing/2014/main" id="{BBC8E637-6A2C-382D-6EF1-8211FF3403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8A00D6-936D-2908-39CA-C17DD6149087}"/>
              </a:ext>
            </a:extLst>
          </p:cNvPr>
          <p:cNvSpPr>
            <a:spLocks noGrp="1"/>
          </p:cNvSpPr>
          <p:nvPr>
            <p:ph type="sldNum" sz="quarter" idx="12"/>
          </p:nvPr>
        </p:nvSpPr>
        <p:spPr/>
        <p:txBody>
          <a:bodyPr/>
          <a:lstStyle/>
          <a:p>
            <a:fld id="{699D93C9-67D0-49BE-838C-47DB6FEED827}" type="slidenum">
              <a:rPr lang="en-US" smtClean="0"/>
              <a:t>‹#›</a:t>
            </a:fld>
            <a:endParaRPr lang="en-US"/>
          </a:p>
        </p:txBody>
      </p:sp>
    </p:spTree>
    <p:extLst>
      <p:ext uri="{BB962C8B-B14F-4D97-AF65-F5344CB8AC3E}">
        <p14:creationId xmlns:p14="http://schemas.microsoft.com/office/powerpoint/2010/main" val="2241870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AB64EC-CA4F-D6AB-20B5-CE5EF4C8E2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2F21E8-8647-FC00-9378-D27676E7D0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6E5F9D-8A56-42FF-9AA6-056C5F1D08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E654B-2960-468C-BFCF-9D0D967BF1EF}" type="datetimeFigureOut">
              <a:rPr lang="en-US" smtClean="0"/>
              <a:t>6/29/2022</a:t>
            </a:fld>
            <a:endParaRPr lang="en-US"/>
          </a:p>
        </p:txBody>
      </p:sp>
      <p:sp>
        <p:nvSpPr>
          <p:cNvPr id="5" name="Footer Placeholder 4">
            <a:extLst>
              <a:ext uri="{FF2B5EF4-FFF2-40B4-BE49-F238E27FC236}">
                <a16:creationId xmlns:a16="http://schemas.microsoft.com/office/drawing/2014/main" id="{BD752651-12DF-2F74-0378-51B725F29A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0867E8-E4FA-C332-6E39-DA24D8EFF1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9D93C9-67D0-49BE-838C-47DB6FEED827}" type="slidenum">
              <a:rPr lang="en-US" smtClean="0"/>
              <a:t>‹#›</a:t>
            </a:fld>
            <a:endParaRPr lang="en-US"/>
          </a:p>
        </p:txBody>
      </p:sp>
    </p:spTree>
    <p:extLst>
      <p:ext uri="{BB962C8B-B14F-4D97-AF65-F5344CB8AC3E}">
        <p14:creationId xmlns:p14="http://schemas.microsoft.com/office/powerpoint/2010/main" val="181308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E7E654B-2960-468C-BFCF-9D0D967BF1EF}" type="datetimeFigureOut">
              <a:rPr lang="en-US" smtClean="0"/>
              <a:t>6/29/2022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99D93C9-67D0-49BE-838C-47DB6FEED82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6691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110C83CB-3D9E-4AB8-9D97-83A5221F68DC}"/>
              </a:ext>
            </a:extLst>
          </p:cNvPr>
          <p:cNvSpPr>
            <a:spLocks noGrp="1"/>
          </p:cNvSpPr>
          <p:nvPr>
            <p:ph type="title"/>
          </p:nvPr>
        </p:nvSpPr>
        <p:spPr>
          <a:xfrm>
            <a:off x="4286248" y="130523"/>
            <a:ext cx="3619501" cy="1179576"/>
          </a:xfr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lstStyle/>
          <a:p>
            <a:pPr algn="ctr"/>
            <a:r>
              <a:rPr lang="en-US" dirty="0"/>
              <a:t>Missing Middle Timeline</a:t>
            </a:r>
          </a:p>
        </p:txBody>
      </p:sp>
      <p:sp>
        <p:nvSpPr>
          <p:cNvPr id="19" name="TextBox 18">
            <a:extLst>
              <a:ext uri="{FF2B5EF4-FFF2-40B4-BE49-F238E27FC236}">
                <a16:creationId xmlns:a16="http://schemas.microsoft.com/office/drawing/2014/main" id="{39BFDDBE-1CC0-F5B4-AEFC-ADDDB62362FE}"/>
              </a:ext>
            </a:extLst>
          </p:cNvPr>
          <p:cNvSpPr txBox="1"/>
          <p:nvPr/>
        </p:nvSpPr>
        <p:spPr>
          <a:xfrm>
            <a:off x="894509" y="1810464"/>
            <a:ext cx="3116018" cy="4724370"/>
          </a:xfrm>
          <a:prstGeom prst="rect">
            <a:avLst/>
          </a:prstGeom>
          <a:noFill/>
        </p:spPr>
        <p:txBody>
          <a:bodyPr wrap="square" rtlCol="0">
            <a:spAutoFit/>
          </a:bodyPr>
          <a:lstStyle/>
          <a:p>
            <a:r>
              <a:rPr lang="en-US" sz="1400" b="1" dirty="0"/>
              <a:t>December 2019</a:t>
            </a:r>
            <a:r>
              <a:rPr lang="en-US" sz="1400" dirty="0"/>
              <a:t>: - County Manager issues </a:t>
            </a:r>
            <a:r>
              <a:rPr lang="en-US" sz="1400" u="sng" dirty="0"/>
              <a:t>Missing Middle Study Framework</a:t>
            </a:r>
            <a:r>
              <a:rPr lang="en-US" sz="1400" dirty="0"/>
              <a:t> </a:t>
            </a:r>
          </a:p>
          <a:p>
            <a:endParaRPr lang="en-US" sz="1400" dirty="0"/>
          </a:p>
          <a:p>
            <a:pPr marL="285750" lvl="0" indent="-285750">
              <a:lnSpc>
                <a:spcPct val="150000"/>
              </a:lnSpc>
              <a:buFont typeface="Arial" panose="020B0604020202020204" pitchFamily="34" charset="0"/>
              <a:buChar char="•"/>
            </a:pPr>
            <a:r>
              <a:rPr lang="en-US" sz="1400" dirty="0"/>
              <a:t>Study to “locate where new housing types are compatible with existing neighborhoods”</a:t>
            </a:r>
          </a:p>
          <a:p>
            <a:pPr marL="285750" lvl="0" indent="-285750">
              <a:lnSpc>
                <a:spcPct val="150000"/>
              </a:lnSpc>
              <a:buFont typeface="Arial" panose="020B0604020202020204" pitchFamily="34" charset="0"/>
              <a:buChar char="•"/>
            </a:pPr>
            <a:r>
              <a:rPr lang="en-US" sz="1400" dirty="0"/>
              <a:t>will “analyze locational factors” (</a:t>
            </a:r>
            <a:r>
              <a:rPr lang="en-US" sz="1400" dirty="0" err="1"/>
              <a:t>eg</a:t>
            </a:r>
            <a:r>
              <a:rPr lang="en-US" sz="1400" dirty="0"/>
              <a:t> transit, parking, environment)</a:t>
            </a:r>
          </a:p>
          <a:p>
            <a:pPr marL="285750" lvl="0" indent="-285750">
              <a:lnSpc>
                <a:spcPct val="150000"/>
              </a:lnSpc>
              <a:buFont typeface="Arial" panose="020B0604020202020204" pitchFamily="34" charset="0"/>
              <a:buChar char="•"/>
            </a:pPr>
            <a:r>
              <a:rPr lang="en-US" sz="1400" dirty="0"/>
              <a:t>“this is not an across- the -board rezoning of all single family homes”</a:t>
            </a:r>
          </a:p>
          <a:p>
            <a:pPr marL="285750" lvl="0" indent="-285750">
              <a:lnSpc>
                <a:spcPct val="150000"/>
              </a:lnSpc>
              <a:buFont typeface="Arial" panose="020B0604020202020204" pitchFamily="34" charset="0"/>
              <a:buChar char="•"/>
            </a:pPr>
            <a:r>
              <a:rPr lang="en-US" sz="1400" dirty="0"/>
              <a:t> Press Release: “Solutions need to be context-sensitive – not a one size fits all approach”</a:t>
            </a:r>
          </a:p>
          <a:p>
            <a:endParaRPr lang="en-US" sz="1400" dirty="0"/>
          </a:p>
        </p:txBody>
      </p:sp>
      <p:sp>
        <p:nvSpPr>
          <p:cNvPr id="29" name="TextBox 28">
            <a:extLst>
              <a:ext uri="{FF2B5EF4-FFF2-40B4-BE49-F238E27FC236}">
                <a16:creationId xmlns:a16="http://schemas.microsoft.com/office/drawing/2014/main" id="{BCAF93E5-A30A-628E-5FBE-D046E509AA5E}"/>
              </a:ext>
            </a:extLst>
          </p:cNvPr>
          <p:cNvSpPr txBox="1"/>
          <p:nvPr/>
        </p:nvSpPr>
        <p:spPr>
          <a:xfrm>
            <a:off x="4537989" y="1810464"/>
            <a:ext cx="3116018" cy="3754874"/>
          </a:xfrm>
          <a:prstGeom prst="rect">
            <a:avLst/>
          </a:prstGeom>
          <a:noFill/>
        </p:spPr>
        <p:txBody>
          <a:bodyPr wrap="square" rtlCol="0">
            <a:spAutoFit/>
          </a:bodyPr>
          <a:lstStyle/>
          <a:p>
            <a:r>
              <a:rPr lang="en-US" sz="1400" b="1" dirty="0"/>
              <a:t>January 2020</a:t>
            </a:r>
            <a:r>
              <a:rPr lang="en-US" sz="1400" dirty="0"/>
              <a:t>: - County publishes </a:t>
            </a:r>
            <a:r>
              <a:rPr lang="en-US" sz="1400" u="sng" dirty="0"/>
              <a:t>Missing Middle Housing Study</a:t>
            </a:r>
            <a:r>
              <a:rPr lang="en-US" sz="1400" dirty="0"/>
              <a:t> </a:t>
            </a:r>
          </a:p>
          <a:p>
            <a:endParaRPr lang="en-US" sz="1400" dirty="0"/>
          </a:p>
          <a:p>
            <a:endParaRPr lang="en-US" sz="1400" dirty="0"/>
          </a:p>
          <a:p>
            <a:pPr marL="285750" lvl="0" indent="-285750">
              <a:lnSpc>
                <a:spcPct val="150000"/>
              </a:lnSpc>
              <a:buFont typeface="Arial" panose="020B0604020202020204" pitchFamily="34" charset="0"/>
              <a:buChar char="•"/>
            </a:pPr>
            <a:r>
              <a:rPr lang="en-US" sz="1400" dirty="0"/>
              <a:t>States staff will form “technical advisory group”</a:t>
            </a:r>
          </a:p>
          <a:p>
            <a:pPr marL="285750" lvl="0" indent="-285750">
              <a:lnSpc>
                <a:spcPct val="150000"/>
              </a:lnSpc>
              <a:buFont typeface="Arial" panose="020B0604020202020204" pitchFamily="34" charset="0"/>
              <a:buChar char="•"/>
            </a:pPr>
            <a:r>
              <a:rPr lang="en-US" sz="1400" dirty="0"/>
              <a:t>Instead, the County hires an economic consulting firm</a:t>
            </a:r>
          </a:p>
          <a:p>
            <a:pPr marL="285750" lvl="0" indent="-285750">
              <a:lnSpc>
                <a:spcPct val="150000"/>
              </a:lnSpc>
              <a:buFont typeface="Arial" panose="020B0604020202020204" pitchFamily="34" charset="0"/>
              <a:buChar char="•"/>
            </a:pPr>
            <a:r>
              <a:rPr lang="en-US" sz="1400" dirty="0"/>
              <a:t>Final Scope document “will include  1) analysis of locational factors, and 2) review of environmental impacts/ benefits</a:t>
            </a:r>
          </a:p>
          <a:p>
            <a:endParaRPr lang="en-US" sz="1400" dirty="0"/>
          </a:p>
        </p:txBody>
      </p:sp>
      <p:sp>
        <p:nvSpPr>
          <p:cNvPr id="31" name="TextBox 30">
            <a:extLst>
              <a:ext uri="{FF2B5EF4-FFF2-40B4-BE49-F238E27FC236}">
                <a16:creationId xmlns:a16="http://schemas.microsoft.com/office/drawing/2014/main" id="{27DCF3F4-205B-F279-E330-117EE054C947}"/>
              </a:ext>
            </a:extLst>
          </p:cNvPr>
          <p:cNvSpPr txBox="1"/>
          <p:nvPr/>
        </p:nvSpPr>
        <p:spPr>
          <a:xfrm>
            <a:off x="8181473" y="1810464"/>
            <a:ext cx="3116018" cy="4078039"/>
          </a:xfrm>
          <a:prstGeom prst="rect">
            <a:avLst/>
          </a:prstGeom>
          <a:noFill/>
        </p:spPr>
        <p:txBody>
          <a:bodyPr wrap="square" rtlCol="0">
            <a:spAutoFit/>
          </a:bodyPr>
          <a:lstStyle/>
          <a:p>
            <a:r>
              <a:rPr lang="en-US" sz="1400" b="1" dirty="0"/>
              <a:t>December 2021:</a:t>
            </a:r>
            <a:r>
              <a:rPr lang="en-US" sz="1400" dirty="0"/>
              <a:t> - Staff releases </a:t>
            </a:r>
            <a:r>
              <a:rPr lang="en-US" sz="1400" u="sng" dirty="0"/>
              <a:t>MM Study Phase 1 Report</a:t>
            </a:r>
            <a:endParaRPr lang="en-US" sz="1400" dirty="0"/>
          </a:p>
          <a:p>
            <a:r>
              <a:rPr lang="en-US" sz="1400" dirty="0"/>
              <a:t> </a:t>
            </a:r>
          </a:p>
          <a:p>
            <a:endParaRPr lang="en-US" sz="1400" dirty="0"/>
          </a:p>
          <a:p>
            <a:pPr marL="285750" lvl="0" indent="-285750">
              <a:lnSpc>
                <a:spcPct val="150000"/>
              </a:lnSpc>
              <a:buFont typeface="Arial" panose="020B0604020202020204" pitchFamily="34" charset="0"/>
              <a:buChar char="•"/>
            </a:pPr>
            <a:r>
              <a:rPr lang="en-US" sz="1400" dirty="0"/>
              <a:t>States “environmental, resource protection…should be incorporated in planning”</a:t>
            </a:r>
          </a:p>
          <a:p>
            <a:pPr marL="285750" lvl="0" indent="-285750">
              <a:lnSpc>
                <a:spcPct val="150000"/>
              </a:lnSpc>
              <a:buFont typeface="Arial" panose="020B0604020202020204" pitchFamily="34" charset="0"/>
              <a:buChar char="•"/>
            </a:pPr>
            <a:r>
              <a:rPr lang="en-US" sz="1400" dirty="0"/>
              <a:t>New housing supply “should be considered within the context of the County’s…transport network”</a:t>
            </a:r>
          </a:p>
          <a:p>
            <a:pPr marL="285750" lvl="0" indent="-285750">
              <a:lnSpc>
                <a:spcPct val="150000"/>
              </a:lnSpc>
              <a:buFont typeface="Arial" panose="020B0604020202020204" pitchFamily="34" charset="0"/>
              <a:buChar char="•"/>
            </a:pPr>
            <a:r>
              <a:rPr lang="en-US" sz="1400" dirty="0"/>
              <a:t>Civic Associations told to await Phase 2 study before taking a position</a:t>
            </a:r>
          </a:p>
          <a:p>
            <a:endParaRPr lang="en-US" sz="1400" dirty="0"/>
          </a:p>
        </p:txBody>
      </p:sp>
    </p:spTree>
    <p:extLst>
      <p:ext uri="{BB962C8B-B14F-4D97-AF65-F5344CB8AC3E}">
        <p14:creationId xmlns:p14="http://schemas.microsoft.com/office/powerpoint/2010/main" val="2239838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71E25-4715-F214-13FC-68A6F65A150F}"/>
              </a:ext>
            </a:extLst>
          </p:cNvPr>
          <p:cNvSpPr>
            <a:spLocks noGrp="1"/>
          </p:cNvSpPr>
          <p:nvPr>
            <p:ph type="title"/>
          </p:nvPr>
        </p:nvSpPr>
        <p:spPr/>
        <p:txBody>
          <a:bodyPr/>
          <a:lstStyle/>
          <a:p>
            <a:pPr algn="ctr"/>
            <a:r>
              <a:rPr lang="en-US"/>
              <a:t>Cost </a:t>
            </a:r>
            <a:r>
              <a:rPr lang="en-US" dirty="0"/>
              <a:t>of MM Housing</a:t>
            </a:r>
          </a:p>
        </p:txBody>
      </p:sp>
      <p:sp>
        <p:nvSpPr>
          <p:cNvPr id="3" name="Content Placeholder 2">
            <a:extLst>
              <a:ext uri="{FF2B5EF4-FFF2-40B4-BE49-F238E27FC236}">
                <a16:creationId xmlns:a16="http://schemas.microsoft.com/office/drawing/2014/main" id="{8A44B665-EF95-5701-FC85-6246450E87F2}"/>
              </a:ext>
            </a:extLst>
          </p:cNvPr>
          <p:cNvSpPr>
            <a:spLocks noGrp="1"/>
          </p:cNvSpPr>
          <p:nvPr>
            <p:ph idx="1"/>
          </p:nvPr>
        </p:nvSpPr>
        <p:spPr/>
        <p:txBody>
          <a:bodyPr/>
          <a:lstStyle/>
          <a:p>
            <a:r>
              <a:rPr lang="en-US" dirty="0"/>
              <a:t>Expected selling prices of the missing middle housing are below. </a:t>
            </a:r>
          </a:p>
          <a:p>
            <a:endParaRPr lang="en-US" dirty="0"/>
          </a:p>
        </p:txBody>
      </p:sp>
      <p:pic>
        <p:nvPicPr>
          <p:cNvPr id="4" name="Picture 3" descr="Table&#10;&#10;Description automatically generated">
            <a:extLst>
              <a:ext uri="{FF2B5EF4-FFF2-40B4-BE49-F238E27FC236}">
                <a16:creationId xmlns:a16="http://schemas.microsoft.com/office/drawing/2014/main" id="{D343DDAF-4350-D885-FEDC-E84F44BB826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2205789"/>
            <a:ext cx="5943600" cy="3874169"/>
          </a:xfrm>
          <a:prstGeom prst="rect">
            <a:avLst/>
          </a:prstGeom>
          <a:noFill/>
          <a:ln>
            <a:noFill/>
          </a:ln>
        </p:spPr>
      </p:pic>
    </p:spTree>
    <p:extLst>
      <p:ext uri="{BB962C8B-B14F-4D97-AF65-F5344CB8AC3E}">
        <p14:creationId xmlns:p14="http://schemas.microsoft.com/office/powerpoint/2010/main" val="4247205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4DDEE-8AD9-7685-0EDE-64ABE0C0100C}"/>
              </a:ext>
            </a:extLst>
          </p:cNvPr>
          <p:cNvSpPr>
            <a:spLocks noGrp="1"/>
          </p:cNvSpPr>
          <p:nvPr>
            <p:ph type="title"/>
          </p:nvPr>
        </p:nvSpPr>
        <p:spPr/>
        <p:txBody>
          <a:bodyPr/>
          <a:lstStyle/>
          <a:p>
            <a:pPr algn="ctr"/>
            <a:r>
              <a:rPr lang="en-US" dirty="0"/>
              <a:t>What Housing Would be Built?</a:t>
            </a:r>
          </a:p>
        </p:txBody>
      </p:sp>
      <p:sp>
        <p:nvSpPr>
          <p:cNvPr id="3" name="Content Placeholder 2">
            <a:extLst>
              <a:ext uri="{FF2B5EF4-FFF2-40B4-BE49-F238E27FC236}">
                <a16:creationId xmlns:a16="http://schemas.microsoft.com/office/drawing/2014/main" id="{04746558-8BBE-A80D-C7D2-A31853B38835}"/>
              </a:ext>
            </a:extLst>
          </p:cNvPr>
          <p:cNvSpPr>
            <a:spLocks noGrp="1"/>
          </p:cNvSpPr>
          <p:nvPr>
            <p:ph idx="1"/>
          </p:nvPr>
        </p:nvSpPr>
        <p:spPr/>
        <p:txBody>
          <a:bodyPr/>
          <a:lstStyle/>
          <a:p>
            <a:r>
              <a:rPr lang="en-US" dirty="0"/>
              <a:t>What someone can afford to buy depends on factors such as down payment and other debt. Below are some illustrative calculations.</a:t>
            </a:r>
          </a:p>
          <a:p>
            <a:endParaRPr lang="en-US" dirty="0"/>
          </a:p>
          <a:p>
            <a:endParaRPr lang="en-US" dirty="0"/>
          </a:p>
        </p:txBody>
      </p:sp>
      <p:pic>
        <p:nvPicPr>
          <p:cNvPr id="4" name="Picture 3" descr="Table&#10;&#10;Description automatically generated">
            <a:extLst>
              <a:ext uri="{FF2B5EF4-FFF2-40B4-BE49-F238E27FC236}">
                <a16:creationId xmlns:a16="http://schemas.microsoft.com/office/drawing/2014/main" id="{1E551AA9-D7CA-787E-4204-AF06AA51837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3019425"/>
            <a:ext cx="5943600" cy="3086100"/>
          </a:xfrm>
          <a:prstGeom prst="rect">
            <a:avLst/>
          </a:prstGeom>
          <a:noFill/>
          <a:ln>
            <a:noFill/>
          </a:ln>
        </p:spPr>
      </p:pic>
    </p:spTree>
    <p:extLst>
      <p:ext uri="{BB962C8B-B14F-4D97-AF65-F5344CB8AC3E}">
        <p14:creationId xmlns:p14="http://schemas.microsoft.com/office/powerpoint/2010/main" val="2428142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58317-81B1-EDB9-34F2-CF4E02CC1EDC}"/>
              </a:ext>
            </a:extLst>
          </p:cNvPr>
          <p:cNvSpPr>
            <a:spLocks noGrp="1"/>
          </p:cNvSpPr>
          <p:nvPr>
            <p:ph type="ctrTitle"/>
          </p:nvPr>
        </p:nvSpPr>
        <p:spPr/>
        <p:txBody>
          <a:bodyPr>
            <a:normAutofit/>
          </a:bodyPr>
          <a:lstStyle/>
          <a:p>
            <a:r>
              <a:rPr lang="en-US" sz="3600" dirty="0"/>
              <a:t>ARLINGTON COUNTY</a:t>
            </a:r>
            <a:br>
              <a:rPr lang="en-US" sz="3600" dirty="0"/>
            </a:br>
            <a:r>
              <a:rPr lang="en-US" sz="3600" dirty="0"/>
              <a:t>MISSING MIDDLE STUDY</a:t>
            </a:r>
          </a:p>
        </p:txBody>
      </p:sp>
      <p:sp>
        <p:nvSpPr>
          <p:cNvPr id="3" name="Subtitle 2">
            <a:extLst>
              <a:ext uri="{FF2B5EF4-FFF2-40B4-BE49-F238E27FC236}">
                <a16:creationId xmlns:a16="http://schemas.microsoft.com/office/drawing/2014/main" id="{5E1C4D24-A771-E2A3-532D-0AD30FADEE13}"/>
              </a:ext>
            </a:extLst>
          </p:cNvPr>
          <p:cNvSpPr>
            <a:spLocks noGrp="1"/>
          </p:cNvSpPr>
          <p:nvPr>
            <p:ph type="subTitle" idx="1"/>
          </p:nvPr>
        </p:nvSpPr>
        <p:spPr/>
        <p:txBody>
          <a:bodyPr/>
          <a:lstStyle/>
          <a:p>
            <a:r>
              <a:rPr lang="en-US" dirty="0"/>
              <a:t>Goals/purpose/rationale and</a:t>
            </a:r>
          </a:p>
          <a:p>
            <a:r>
              <a:rPr lang="en-US" dirty="0"/>
              <a:t>confusion &amp; questions</a:t>
            </a:r>
          </a:p>
        </p:txBody>
      </p:sp>
    </p:spTree>
    <p:extLst>
      <p:ext uri="{BB962C8B-B14F-4D97-AF65-F5344CB8AC3E}">
        <p14:creationId xmlns:p14="http://schemas.microsoft.com/office/powerpoint/2010/main" val="3640337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87180-9FE7-8FD5-0C0A-4E7A65B409D0}"/>
              </a:ext>
            </a:extLst>
          </p:cNvPr>
          <p:cNvSpPr>
            <a:spLocks noGrp="1"/>
          </p:cNvSpPr>
          <p:nvPr>
            <p:ph type="title"/>
          </p:nvPr>
        </p:nvSpPr>
        <p:spPr>
          <a:xfrm>
            <a:off x="1097280" y="588607"/>
            <a:ext cx="10058400" cy="1022080"/>
          </a:xfrm>
        </p:spPr>
        <p:txBody>
          <a:bodyPr>
            <a:normAutofit/>
          </a:bodyPr>
          <a:lstStyle/>
          <a:p>
            <a:r>
              <a:rPr lang="en-US" sz="4000" dirty="0"/>
              <a:t>Stated Purpose Of Missing Middle</a:t>
            </a:r>
          </a:p>
        </p:txBody>
      </p:sp>
      <p:sp>
        <p:nvSpPr>
          <p:cNvPr id="3" name="Content Placeholder 2">
            <a:extLst>
              <a:ext uri="{FF2B5EF4-FFF2-40B4-BE49-F238E27FC236}">
                <a16:creationId xmlns:a16="http://schemas.microsoft.com/office/drawing/2014/main" id="{6840E764-15F6-808B-473A-3EA0F3EB0747}"/>
              </a:ext>
            </a:extLst>
          </p:cNvPr>
          <p:cNvSpPr>
            <a:spLocks noGrp="1"/>
          </p:cNvSpPr>
          <p:nvPr>
            <p:ph idx="1"/>
          </p:nvPr>
        </p:nvSpPr>
        <p:spPr>
          <a:xfrm>
            <a:off x="1097280" y="1921079"/>
            <a:ext cx="9914109" cy="4135772"/>
          </a:xfrm>
        </p:spPr>
        <p:txBody>
          <a:bodyPr>
            <a:normAutofit/>
          </a:bodyPr>
          <a:lstStyle/>
          <a:p>
            <a:pPr marL="0" indent="0">
              <a:buNone/>
            </a:pPr>
            <a:r>
              <a:rPr lang="en-US" b="1" dirty="0"/>
              <a:t>DEC 2019 REPORT </a:t>
            </a:r>
          </a:p>
          <a:p>
            <a:pPr marL="0" indent="0">
              <a:buNone/>
            </a:pPr>
            <a:r>
              <a:rPr lang="en-US" b="1" dirty="0"/>
              <a:t>PURPOSE</a:t>
            </a:r>
          </a:p>
          <a:p>
            <a:r>
              <a:rPr lang="en-US" i="1" dirty="0"/>
              <a:t>the purpose of the Missing Middle Study is to </a:t>
            </a:r>
            <a:r>
              <a:rPr lang="en-US" i="1" dirty="0">
                <a:highlight>
                  <a:srgbClr val="FFFF00"/>
                </a:highlight>
              </a:rPr>
              <a:t>examine how new housing types and forms could be introduced </a:t>
            </a:r>
            <a:r>
              <a:rPr lang="en-US" i="1" dirty="0"/>
              <a:t>in Arlington that broaden the range and supply of housing</a:t>
            </a:r>
          </a:p>
          <a:p>
            <a:pPr marL="0" indent="0">
              <a:buNone/>
            </a:pPr>
            <a:r>
              <a:rPr lang="en-US" b="1" dirty="0"/>
              <a:t>OUTCOMES</a:t>
            </a:r>
          </a:p>
          <a:p>
            <a:r>
              <a:rPr lang="en-US" i="1" dirty="0">
                <a:highlight>
                  <a:srgbClr val="FFFF00"/>
                </a:highlight>
              </a:rPr>
              <a:t>policy options to support preservation of existing Missing Middle housing stock </a:t>
            </a:r>
            <a:r>
              <a:rPr lang="en-US" i="1" dirty="0"/>
              <a:t>and production of new Missing Middle housing types for County Board considerati</a:t>
            </a:r>
            <a:r>
              <a:rPr lang="en-US" dirty="0"/>
              <a:t>on</a:t>
            </a:r>
          </a:p>
          <a:p>
            <a:r>
              <a:rPr lang="en-US" i="1" dirty="0"/>
              <a:t>the ability for new housing type alternatives to be built that meet Arlington’s definition of “missing middle housing”, </a:t>
            </a:r>
            <a:r>
              <a:rPr lang="en-US" i="1" dirty="0">
                <a:highlight>
                  <a:srgbClr val="FFFF00"/>
                </a:highlight>
              </a:rPr>
              <a:t>offering greater affordability and design that is complementary and </a:t>
            </a:r>
            <a:r>
              <a:rPr lang="en-US" b="1" i="1" dirty="0">
                <a:highlight>
                  <a:srgbClr val="FFFF00"/>
                </a:highlight>
              </a:rPr>
              <a:t>compatible with the scale and style of their intended neighborhoods</a:t>
            </a:r>
          </a:p>
          <a:p>
            <a:endParaRPr lang="en-US" i="1" dirty="0">
              <a:highlight>
                <a:srgbClr val="FFFF00"/>
              </a:highlight>
            </a:endParaRPr>
          </a:p>
        </p:txBody>
      </p:sp>
      <p:sp>
        <p:nvSpPr>
          <p:cNvPr id="4" name="Date Placeholder 3">
            <a:extLst>
              <a:ext uri="{FF2B5EF4-FFF2-40B4-BE49-F238E27FC236}">
                <a16:creationId xmlns:a16="http://schemas.microsoft.com/office/drawing/2014/main" id="{7C32C0D2-DA94-5E54-3904-B8C7D70A1DF3}"/>
              </a:ext>
            </a:extLst>
          </p:cNvPr>
          <p:cNvSpPr>
            <a:spLocks noGrp="1"/>
          </p:cNvSpPr>
          <p:nvPr>
            <p:ph type="dt" sz="half" idx="10"/>
          </p:nvPr>
        </p:nvSpPr>
        <p:spPr/>
        <p:txBody>
          <a:bodyPr/>
          <a:lstStyle/>
          <a:p>
            <a:fld id="{82C48A0E-855F-44A1-9CA9-92A3BDF9082D}" type="datetime1">
              <a:rPr lang="en-US" smtClean="0"/>
              <a:t>6/29/2022</a:t>
            </a:fld>
            <a:endParaRPr lang="en-US" dirty="0"/>
          </a:p>
        </p:txBody>
      </p:sp>
      <p:sp>
        <p:nvSpPr>
          <p:cNvPr id="5" name="Slide Number Placeholder 4">
            <a:extLst>
              <a:ext uri="{FF2B5EF4-FFF2-40B4-BE49-F238E27FC236}">
                <a16:creationId xmlns:a16="http://schemas.microsoft.com/office/drawing/2014/main" id="{E43A2D7D-B4EC-13BA-D983-A8D35259D557}"/>
              </a:ext>
            </a:extLst>
          </p:cNvPr>
          <p:cNvSpPr>
            <a:spLocks noGrp="1"/>
          </p:cNvSpPr>
          <p:nvPr>
            <p:ph type="sldNum" sz="quarter" idx="12"/>
          </p:nvPr>
        </p:nvSpPr>
        <p:spPr/>
        <p:txBody>
          <a:bodyPr/>
          <a:lstStyle/>
          <a:p>
            <a:fld id="{6AEB3DBE-7EAA-4440-B20B-BF48B4785C23}" type="slidenum">
              <a:rPr lang="en-US" smtClean="0"/>
              <a:t>13</a:t>
            </a:fld>
            <a:endParaRPr lang="en-US"/>
          </a:p>
        </p:txBody>
      </p:sp>
    </p:spTree>
    <p:extLst>
      <p:ext uri="{BB962C8B-B14F-4D97-AF65-F5344CB8AC3E}">
        <p14:creationId xmlns:p14="http://schemas.microsoft.com/office/powerpoint/2010/main" val="3077685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1E59C-844E-4EB4-996F-8C3ABF472029}"/>
              </a:ext>
            </a:extLst>
          </p:cNvPr>
          <p:cNvSpPr>
            <a:spLocks noGrp="1"/>
          </p:cNvSpPr>
          <p:nvPr>
            <p:ph type="title"/>
          </p:nvPr>
        </p:nvSpPr>
        <p:spPr>
          <a:xfrm>
            <a:off x="1568406" y="806239"/>
            <a:ext cx="7729728" cy="662772"/>
          </a:xfrm>
        </p:spPr>
        <p:txBody>
          <a:bodyPr>
            <a:normAutofit/>
          </a:bodyPr>
          <a:lstStyle/>
          <a:p>
            <a:pPr algn="l"/>
            <a:r>
              <a:rPr lang="en-US" sz="2000" dirty="0"/>
              <a:t>(Report, DEC. 2019)</a:t>
            </a:r>
          </a:p>
        </p:txBody>
      </p:sp>
      <p:sp>
        <p:nvSpPr>
          <p:cNvPr id="3" name="Content Placeholder 2">
            <a:extLst>
              <a:ext uri="{FF2B5EF4-FFF2-40B4-BE49-F238E27FC236}">
                <a16:creationId xmlns:a16="http://schemas.microsoft.com/office/drawing/2014/main" id="{35D6BC49-EEC8-4DBA-2997-6ABAF45A4B77}"/>
              </a:ext>
            </a:extLst>
          </p:cNvPr>
          <p:cNvSpPr>
            <a:spLocks noGrp="1"/>
          </p:cNvSpPr>
          <p:nvPr>
            <p:ph idx="1"/>
          </p:nvPr>
        </p:nvSpPr>
        <p:spPr>
          <a:xfrm>
            <a:off x="1454770" y="1814878"/>
            <a:ext cx="9282460" cy="4299040"/>
          </a:xfrm>
        </p:spPr>
        <p:txBody>
          <a:bodyPr>
            <a:normAutofit fontScale="85000" lnSpcReduction="10000"/>
          </a:bodyPr>
          <a:lstStyle/>
          <a:p>
            <a:pPr marL="0" indent="0">
              <a:buNone/>
            </a:pPr>
            <a:r>
              <a:rPr lang="en-US" b="1" dirty="0"/>
              <a:t>KEY CONSIDERATIONS ( excerpt)</a:t>
            </a:r>
          </a:p>
          <a:p>
            <a:r>
              <a:rPr lang="en-US" dirty="0"/>
              <a:t>assessment of the </a:t>
            </a:r>
            <a:r>
              <a:rPr lang="en-US" b="1" dirty="0">
                <a:highlight>
                  <a:srgbClr val="FFFF00"/>
                </a:highlight>
              </a:rPr>
              <a:t>economic feasibility </a:t>
            </a:r>
            <a:r>
              <a:rPr lang="en-US" dirty="0">
                <a:highlight>
                  <a:srgbClr val="FFFF00"/>
                </a:highlight>
              </a:rPr>
              <a:t>of constructing new types of missing middle housing </a:t>
            </a:r>
            <a:r>
              <a:rPr lang="en-US" dirty="0"/>
              <a:t>and the probable affordability level(s)</a:t>
            </a:r>
          </a:p>
          <a:p>
            <a:r>
              <a:rPr lang="en-US" b="1" dirty="0"/>
              <a:t>analysis of </a:t>
            </a:r>
            <a:r>
              <a:rPr lang="en-US" b="1" dirty="0">
                <a:highlight>
                  <a:srgbClr val="FFFF00"/>
                </a:highlight>
              </a:rPr>
              <a:t>locational factors</a:t>
            </a:r>
            <a:r>
              <a:rPr lang="en-US" dirty="0">
                <a:highlight>
                  <a:srgbClr val="FFFF00"/>
                </a:highlight>
              </a:rPr>
              <a:t>, </a:t>
            </a:r>
            <a:r>
              <a:rPr lang="en-US" dirty="0"/>
              <a:t>such as access to multi-modal transportation options; proximity to major arterials; proximity to jobs, shopping and recreational opportunities; areas of environmental sensitivity</a:t>
            </a:r>
          </a:p>
          <a:p>
            <a:r>
              <a:rPr lang="en-US" dirty="0"/>
              <a:t>study of the </a:t>
            </a:r>
            <a:r>
              <a:rPr lang="en-US" b="1" dirty="0">
                <a:highlight>
                  <a:srgbClr val="FFFF00"/>
                </a:highlight>
              </a:rPr>
              <a:t>compatibility of potential new housing types with adjacent use</a:t>
            </a:r>
            <a:r>
              <a:rPr lang="en-US" dirty="0">
                <a:highlight>
                  <a:srgbClr val="FFFF00"/>
                </a:highlight>
              </a:rPr>
              <a:t>s and activities in terms of height, massing, and architecture</a:t>
            </a:r>
            <a:r>
              <a:rPr lang="en-US" dirty="0"/>
              <a:t>; </a:t>
            </a:r>
          </a:p>
          <a:p>
            <a:r>
              <a:rPr lang="en-US" dirty="0">
                <a:highlight>
                  <a:srgbClr val="FFFF00"/>
                </a:highlight>
              </a:rPr>
              <a:t>valuation of impacts and </a:t>
            </a:r>
            <a:r>
              <a:rPr lang="en-US" b="1" dirty="0">
                <a:highlight>
                  <a:srgbClr val="FFFF00"/>
                </a:highlight>
              </a:rPr>
              <a:t>benefits to the environment </a:t>
            </a:r>
            <a:r>
              <a:rPr lang="en-US" dirty="0">
                <a:highlight>
                  <a:srgbClr val="FFFF00"/>
                </a:highlight>
              </a:rPr>
              <a:t>and public realm, including natural resources, storm water managemen</a:t>
            </a:r>
            <a:r>
              <a:rPr lang="en-US" dirty="0"/>
              <a:t>t, energy, parks and open space, and on-street parking;</a:t>
            </a:r>
          </a:p>
          <a:p>
            <a:r>
              <a:rPr lang="en-US" b="1" dirty="0"/>
              <a:t>examination of how to </a:t>
            </a:r>
            <a:r>
              <a:rPr lang="en-US" b="1" dirty="0">
                <a:highlight>
                  <a:srgbClr val="FFFF00"/>
                </a:highlight>
              </a:rPr>
              <a:t>mitigate and/or lessen the potential impacts on neighboring properties with </a:t>
            </a:r>
            <a:r>
              <a:rPr lang="en-US" dirty="0">
                <a:highlight>
                  <a:srgbClr val="FFFF00"/>
                </a:highlight>
              </a:rPr>
              <a:t>attention to tree loss/replacement and storm water management</a:t>
            </a:r>
            <a:endParaRPr lang="en-US" i="1" dirty="0">
              <a:highlight>
                <a:srgbClr val="FFFF00"/>
              </a:highlight>
            </a:endParaRPr>
          </a:p>
          <a:p>
            <a:pPr marL="0" indent="0">
              <a:buNone/>
            </a:pPr>
            <a:r>
              <a:rPr lang="en-US" i="1" dirty="0"/>
              <a:t>SOURCE:</a:t>
            </a:r>
            <a:br>
              <a:rPr lang="en-US" i="1" dirty="0"/>
            </a:br>
            <a:r>
              <a:rPr lang="en-US" b="1" dirty="0">
                <a:hlinkClick r:id="rId2"/>
              </a:rPr>
              <a:t>https://arlingtonva.s3.amazonaws.com/wp-content/uploads/sites/15/2019/12/HousingArlington_MissingMiddleHousingStudy_Framework.pdf</a:t>
            </a:r>
            <a:endParaRPr lang="en-US" b="1" dirty="0"/>
          </a:p>
          <a:p>
            <a:pPr marL="0" indent="0">
              <a:buNone/>
            </a:pPr>
            <a:endParaRPr lang="en-US" dirty="0"/>
          </a:p>
        </p:txBody>
      </p:sp>
      <p:sp>
        <p:nvSpPr>
          <p:cNvPr id="4" name="Date Placeholder 3">
            <a:extLst>
              <a:ext uri="{FF2B5EF4-FFF2-40B4-BE49-F238E27FC236}">
                <a16:creationId xmlns:a16="http://schemas.microsoft.com/office/drawing/2014/main" id="{FE949AAE-31A7-FB66-9662-0B4003FA3DC3}"/>
              </a:ext>
            </a:extLst>
          </p:cNvPr>
          <p:cNvSpPr>
            <a:spLocks noGrp="1"/>
          </p:cNvSpPr>
          <p:nvPr>
            <p:ph type="dt" sz="half" idx="10"/>
          </p:nvPr>
        </p:nvSpPr>
        <p:spPr/>
        <p:txBody>
          <a:bodyPr/>
          <a:lstStyle/>
          <a:p>
            <a:fld id="{C6D6E469-55E4-4DF9-93E8-B6671A967F5C}" type="datetime1">
              <a:rPr lang="en-US" smtClean="0"/>
              <a:t>6/29/2022</a:t>
            </a:fld>
            <a:endParaRPr lang="en-US"/>
          </a:p>
        </p:txBody>
      </p:sp>
      <p:sp>
        <p:nvSpPr>
          <p:cNvPr id="5" name="Slide Number Placeholder 4">
            <a:extLst>
              <a:ext uri="{FF2B5EF4-FFF2-40B4-BE49-F238E27FC236}">
                <a16:creationId xmlns:a16="http://schemas.microsoft.com/office/drawing/2014/main" id="{3C84A8BF-9539-1D30-604E-F45B82D3A95D}"/>
              </a:ext>
            </a:extLst>
          </p:cNvPr>
          <p:cNvSpPr>
            <a:spLocks noGrp="1"/>
          </p:cNvSpPr>
          <p:nvPr>
            <p:ph type="sldNum" sz="quarter" idx="12"/>
          </p:nvPr>
        </p:nvSpPr>
        <p:spPr/>
        <p:txBody>
          <a:bodyPr/>
          <a:lstStyle/>
          <a:p>
            <a:fld id="{6AEB3DBE-7EAA-4440-B20B-BF48B4785C23}" type="slidenum">
              <a:rPr lang="en-US" smtClean="0"/>
              <a:t>14</a:t>
            </a:fld>
            <a:endParaRPr lang="en-US"/>
          </a:p>
        </p:txBody>
      </p:sp>
    </p:spTree>
    <p:extLst>
      <p:ext uri="{BB962C8B-B14F-4D97-AF65-F5344CB8AC3E}">
        <p14:creationId xmlns:p14="http://schemas.microsoft.com/office/powerpoint/2010/main" val="188783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F5DBC-A9A2-1DE4-65B0-BF3932D4FDA0}"/>
              </a:ext>
            </a:extLst>
          </p:cNvPr>
          <p:cNvSpPr>
            <a:spLocks noGrp="1"/>
          </p:cNvSpPr>
          <p:nvPr>
            <p:ph type="title"/>
          </p:nvPr>
        </p:nvSpPr>
        <p:spPr>
          <a:xfrm>
            <a:off x="1375794" y="964692"/>
            <a:ext cx="8585070" cy="671161"/>
          </a:xfrm>
        </p:spPr>
        <p:txBody>
          <a:bodyPr>
            <a:normAutofit/>
          </a:bodyPr>
          <a:lstStyle/>
          <a:p>
            <a:r>
              <a:rPr lang="en-US" sz="4400" dirty="0"/>
              <a:t>Study scope and timeline, Sept. 2020</a:t>
            </a:r>
          </a:p>
        </p:txBody>
      </p:sp>
      <p:sp>
        <p:nvSpPr>
          <p:cNvPr id="3" name="Content Placeholder 2">
            <a:extLst>
              <a:ext uri="{FF2B5EF4-FFF2-40B4-BE49-F238E27FC236}">
                <a16:creationId xmlns:a16="http://schemas.microsoft.com/office/drawing/2014/main" id="{42F23CA7-2C29-FCF6-02E5-8FE130936A4B}"/>
              </a:ext>
            </a:extLst>
          </p:cNvPr>
          <p:cNvSpPr>
            <a:spLocks noGrp="1"/>
          </p:cNvSpPr>
          <p:nvPr>
            <p:ph idx="1"/>
          </p:nvPr>
        </p:nvSpPr>
        <p:spPr>
          <a:xfrm>
            <a:off x="1308683" y="1795244"/>
            <a:ext cx="8652181" cy="4443572"/>
          </a:xfrm>
        </p:spPr>
        <p:txBody>
          <a:bodyPr>
            <a:normAutofit fontScale="85000" lnSpcReduction="20000"/>
          </a:bodyPr>
          <a:lstStyle/>
          <a:p>
            <a:pPr marL="0" indent="0">
              <a:buNone/>
            </a:pPr>
            <a:r>
              <a:rPr lang="en-US" b="1" dirty="0"/>
              <a:t>RATIONALE</a:t>
            </a:r>
          </a:p>
          <a:p>
            <a:r>
              <a:rPr lang="en-US" dirty="0">
                <a:highlight>
                  <a:srgbClr val="FFFF00"/>
                </a:highlight>
              </a:rPr>
              <a:t>Land use policy and zoning decisions made in the past, without intentional policy updates over time, have contributed to racial disparities </a:t>
            </a:r>
            <a:r>
              <a:rPr lang="en-US" dirty="0"/>
              <a:t>in housing and access to opportunity. Many areas of Arlington zoned primarily for single-family detached housing overlap with census tracts where 70% or more of the population is white. </a:t>
            </a:r>
          </a:p>
          <a:p>
            <a:r>
              <a:rPr lang="en-US" b="1" dirty="0">
                <a:solidFill>
                  <a:schemeClr val="tx1"/>
                </a:solidFill>
                <a:highlight>
                  <a:srgbClr val="FFFF00"/>
                </a:highlight>
              </a:rPr>
              <a:t>Arlington’s exclusionary zoning and land use policy does not support diversity of households, especially </a:t>
            </a:r>
            <a:r>
              <a:rPr lang="en-US" b="1" dirty="0"/>
              <a:t>Black or African American and Hispanic or Latino household</a:t>
            </a:r>
            <a:r>
              <a:rPr lang="en-US" dirty="0"/>
              <a:t>s. </a:t>
            </a:r>
          </a:p>
          <a:p>
            <a:r>
              <a:rPr lang="en-US" dirty="0">
                <a:highlight>
                  <a:srgbClr val="FFFF00"/>
                </a:highlight>
              </a:rPr>
              <a:t>If Arlington does nothing,… </a:t>
            </a:r>
            <a:r>
              <a:rPr lang="en-US" b="1" dirty="0">
                <a:highlight>
                  <a:srgbClr val="FFFF00"/>
                </a:highlight>
              </a:rPr>
              <a:t>Arlington’s vision to be a diverse and inclusive community </a:t>
            </a:r>
            <a:r>
              <a:rPr lang="en-US" dirty="0">
                <a:highlight>
                  <a:srgbClr val="FFFF00"/>
                </a:highlight>
              </a:rPr>
              <a:t>will become less attainable. </a:t>
            </a:r>
          </a:p>
          <a:p>
            <a:r>
              <a:rPr lang="en-US" dirty="0"/>
              <a:t>Given these market realities, the </a:t>
            </a:r>
            <a:r>
              <a:rPr lang="en-US" dirty="0">
                <a:highlight>
                  <a:srgbClr val="FFFF00"/>
                </a:highlight>
              </a:rPr>
              <a:t>current exclusive nature of Arlington’s land use policy and zoning framework,… and the impacts of these barriers on housing diversity and supply in Arlington, the study will consider what types of housing could bridge the missing middle housing ga</a:t>
            </a:r>
            <a:r>
              <a:rPr lang="en-US" dirty="0"/>
              <a:t>p…</a:t>
            </a:r>
          </a:p>
          <a:p>
            <a:r>
              <a:rPr lang="en-US" dirty="0"/>
              <a:t>…address the racist elements of our systems and institutions, work to address the land use policies and zoning regulations that create barriers and exclusions </a:t>
            </a:r>
          </a:p>
          <a:p>
            <a:pPr marL="0" indent="0">
              <a:buNone/>
            </a:pPr>
            <a:r>
              <a:rPr lang="en-US" dirty="0"/>
              <a:t>SOURCE: https://arlingtonva.s3.amazonaws.com/wp-content/uploads/sites/15/2020/09/MM-Scope-Charge-and-Timeline_Final-September-2020.pdf</a:t>
            </a:r>
          </a:p>
        </p:txBody>
      </p:sp>
      <p:sp>
        <p:nvSpPr>
          <p:cNvPr id="4" name="Date Placeholder 3">
            <a:extLst>
              <a:ext uri="{FF2B5EF4-FFF2-40B4-BE49-F238E27FC236}">
                <a16:creationId xmlns:a16="http://schemas.microsoft.com/office/drawing/2014/main" id="{5363659B-6409-070E-5BC1-A53DF655EC00}"/>
              </a:ext>
            </a:extLst>
          </p:cNvPr>
          <p:cNvSpPr>
            <a:spLocks noGrp="1"/>
          </p:cNvSpPr>
          <p:nvPr>
            <p:ph type="dt" sz="half" idx="10"/>
          </p:nvPr>
        </p:nvSpPr>
        <p:spPr/>
        <p:txBody>
          <a:bodyPr/>
          <a:lstStyle/>
          <a:p>
            <a:fld id="{C6D6E469-55E4-4DF9-93E8-B6671A967F5C}" type="datetime1">
              <a:rPr lang="en-US" smtClean="0"/>
              <a:t>6/29/2022</a:t>
            </a:fld>
            <a:endParaRPr lang="en-US"/>
          </a:p>
        </p:txBody>
      </p:sp>
      <p:sp>
        <p:nvSpPr>
          <p:cNvPr id="5" name="Slide Number Placeholder 4">
            <a:extLst>
              <a:ext uri="{FF2B5EF4-FFF2-40B4-BE49-F238E27FC236}">
                <a16:creationId xmlns:a16="http://schemas.microsoft.com/office/drawing/2014/main" id="{7AB6C66B-CD7D-8071-1689-0A9754FB7C50}"/>
              </a:ext>
            </a:extLst>
          </p:cNvPr>
          <p:cNvSpPr>
            <a:spLocks noGrp="1"/>
          </p:cNvSpPr>
          <p:nvPr>
            <p:ph type="sldNum" sz="quarter" idx="12"/>
          </p:nvPr>
        </p:nvSpPr>
        <p:spPr/>
        <p:txBody>
          <a:bodyPr/>
          <a:lstStyle/>
          <a:p>
            <a:fld id="{6AEB3DBE-7EAA-4440-B20B-BF48B4785C23}" type="slidenum">
              <a:rPr lang="en-US" smtClean="0"/>
              <a:t>15</a:t>
            </a:fld>
            <a:endParaRPr lang="en-US"/>
          </a:p>
        </p:txBody>
      </p:sp>
    </p:spTree>
    <p:extLst>
      <p:ext uri="{BB962C8B-B14F-4D97-AF65-F5344CB8AC3E}">
        <p14:creationId xmlns:p14="http://schemas.microsoft.com/office/powerpoint/2010/main" val="4224446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3D3E2-B992-C4F3-C47A-AE28E5FA8EF9}"/>
              </a:ext>
            </a:extLst>
          </p:cNvPr>
          <p:cNvSpPr>
            <a:spLocks noGrp="1"/>
          </p:cNvSpPr>
          <p:nvPr>
            <p:ph type="title"/>
          </p:nvPr>
        </p:nvSpPr>
        <p:spPr>
          <a:xfrm>
            <a:off x="1308683" y="964692"/>
            <a:ext cx="8652181" cy="713106"/>
          </a:xfrm>
        </p:spPr>
        <p:txBody>
          <a:bodyPr>
            <a:normAutofit/>
          </a:bodyPr>
          <a:lstStyle/>
          <a:p>
            <a:r>
              <a:rPr lang="en-US" sz="4000" dirty="0"/>
              <a:t>Phase 1 Report, Jan. 27, 2021</a:t>
            </a:r>
          </a:p>
        </p:txBody>
      </p:sp>
      <p:sp>
        <p:nvSpPr>
          <p:cNvPr id="3" name="Content Placeholder 2">
            <a:extLst>
              <a:ext uri="{FF2B5EF4-FFF2-40B4-BE49-F238E27FC236}">
                <a16:creationId xmlns:a16="http://schemas.microsoft.com/office/drawing/2014/main" id="{6FAF6814-4386-5F83-5A28-1E8E1597739B}"/>
              </a:ext>
            </a:extLst>
          </p:cNvPr>
          <p:cNvSpPr>
            <a:spLocks noGrp="1"/>
          </p:cNvSpPr>
          <p:nvPr>
            <p:ph idx="1"/>
          </p:nvPr>
        </p:nvSpPr>
        <p:spPr>
          <a:xfrm>
            <a:off x="989901" y="1988191"/>
            <a:ext cx="9513116" cy="3751837"/>
          </a:xfrm>
        </p:spPr>
        <p:txBody>
          <a:bodyPr>
            <a:normAutofit/>
          </a:bodyPr>
          <a:lstStyle/>
          <a:p>
            <a:pPr marL="0" indent="0">
              <a:buNone/>
            </a:pPr>
            <a:r>
              <a:rPr lang="en-US" b="1" dirty="0"/>
              <a:t>PHASE ONE JAN 2021 REPORT</a:t>
            </a:r>
          </a:p>
          <a:p>
            <a:pPr marL="0" indent="0">
              <a:buNone/>
            </a:pPr>
            <a:r>
              <a:rPr lang="en-US" b="1" dirty="0"/>
              <a:t>GOALS</a:t>
            </a:r>
          </a:p>
          <a:p>
            <a:r>
              <a:rPr lang="en-US" dirty="0"/>
              <a:t>“</a:t>
            </a:r>
            <a:r>
              <a:rPr lang="en-US" i="1" dirty="0"/>
              <a:t>Missing Middle could provide an </a:t>
            </a:r>
            <a:r>
              <a:rPr lang="en-US" i="1" dirty="0">
                <a:highlight>
                  <a:srgbClr val="FFFF00"/>
                </a:highlight>
              </a:rPr>
              <a:t>incentive for better development</a:t>
            </a:r>
          </a:p>
          <a:p>
            <a:pPr lvl="1"/>
            <a:r>
              <a:rPr lang="en-US" i="1" dirty="0">
                <a:highlight>
                  <a:srgbClr val="FFFF00"/>
                </a:highlight>
              </a:rPr>
              <a:t>Broader range of housing options </a:t>
            </a:r>
            <a:r>
              <a:rPr lang="en-US" i="1" dirty="0"/>
              <a:t>(size, price, type)</a:t>
            </a:r>
          </a:p>
          <a:p>
            <a:pPr lvl="1"/>
            <a:r>
              <a:rPr lang="en-US" i="1" dirty="0">
                <a:highlight>
                  <a:srgbClr val="FFFF00"/>
                </a:highlight>
              </a:rPr>
              <a:t>Meet sustainability goals </a:t>
            </a:r>
            <a:r>
              <a:rPr lang="en-US" i="1" dirty="0"/>
              <a:t>(trees, stormwater)</a:t>
            </a:r>
          </a:p>
          <a:p>
            <a:pPr lvl="1"/>
            <a:r>
              <a:rPr lang="en-US" i="1" dirty="0">
                <a:highlight>
                  <a:srgbClr val="FFFF00"/>
                </a:highlight>
              </a:rPr>
              <a:t>Better distribution of different housing types throughout the County</a:t>
            </a:r>
            <a:r>
              <a:rPr lang="en-US" i="1" dirty="0"/>
              <a:t>”</a:t>
            </a:r>
          </a:p>
          <a:p>
            <a:pPr marL="0" indent="0">
              <a:buNone/>
            </a:pPr>
            <a:endParaRPr lang="en-US" dirty="0"/>
          </a:p>
          <a:p>
            <a:pPr marL="0" indent="0">
              <a:buNone/>
            </a:pPr>
            <a:r>
              <a:rPr lang="en-US" dirty="0"/>
              <a:t>SOURCE (JAN. 2021): https://www.arlingtonva.us/files/sharedassets/public/Housing/Documents/Regional-Mtg-Presentation-1-27-21.pdf</a:t>
            </a:r>
          </a:p>
          <a:p>
            <a:endParaRPr lang="en-US" dirty="0"/>
          </a:p>
        </p:txBody>
      </p:sp>
      <p:sp>
        <p:nvSpPr>
          <p:cNvPr id="4" name="Date Placeholder 3">
            <a:extLst>
              <a:ext uri="{FF2B5EF4-FFF2-40B4-BE49-F238E27FC236}">
                <a16:creationId xmlns:a16="http://schemas.microsoft.com/office/drawing/2014/main" id="{70814884-913B-DADB-9AD7-D7C624B4419C}"/>
              </a:ext>
            </a:extLst>
          </p:cNvPr>
          <p:cNvSpPr>
            <a:spLocks noGrp="1"/>
          </p:cNvSpPr>
          <p:nvPr>
            <p:ph type="dt" sz="half" idx="10"/>
          </p:nvPr>
        </p:nvSpPr>
        <p:spPr/>
        <p:txBody>
          <a:bodyPr/>
          <a:lstStyle/>
          <a:p>
            <a:fld id="{C6D6E469-55E4-4DF9-93E8-B6671A967F5C}" type="datetime1">
              <a:rPr lang="en-US" smtClean="0"/>
              <a:t>6/29/2022</a:t>
            </a:fld>
            <a:endParaRPr lang="en-US"/>
          </a:p>
        </p:txBody>
      </p:sp>
      <p:sp>
        <p:nvSpPr>
          <p:cNvPr id="5" name="Slide Number Placeholder 4">
            <a:extLst>
              <a:ext uri="{FF2B5EF4-FFF2-40B4-BE49-F238E27FC236}">
                <a16:creationId xmlns:a16="http://schemas.microsoft.com/office/drawing/2014/main" id="{BD18B85B-70BF-F113-0205-615B4E6C21B9}"/>
              </a:ext>
            </a:extLst>
          </p:cNvPr>
          <p:cNvSpPr>
            <a:spLocks noGrp="1"/>
          </p:cNvSpPr>
          <p:nvPr>
            <p:ph type="sldNum" sz="quarter" idx="12"/>
          </p:nvPr>
        </p:nvSpPr>
        <p:spPr/>
        <p:txBody>
          <a:bodyPr/>
          <a:lstStyle/>
          <a:p>
            <a:fld id="{6AEB3DBE-7EAA-4440-B20B-BF48B4785C23}" type="slidenum">
              <a:rPr lang="en-US" smtClean="0"/>
              <a:t>16</a:t>
            </a:fld>
            <a:endParaRPr lang="en-US"/>
          </a:p>
        </p:txBody>
      </p:sp>
    </p:spTree>
    <p:extLst>
      <p:ext uri="{BB962C8B-B14F-4D97-AF65-F5344CB8AC3E}">
        <p14:creationId xmlns:p14="http://schemas.microsoft.com/office/powerpoint/2010/main" val="2859121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CC9F2-9295-038C-7CC6-5A8204D92A3C}"/>
              </a:ext>
            </a:extLst>
          </p:cNvPr>
          <p:cNvSpPr>
            <a:spLocks noGrp="1"/>
          </p:cNvSpPr>
          <p:nvPr>
            <p:ph type="title"/>
          </p:nvPr>
        </p:nvSpPr>
        <p:spPr>
          <a:xfrm>
            <a:off x="1550280" y="577847"/>
            <a:ext cx="8350178" cy="1140903"/>
          </a:xfrm>
        </p:spPr>
        <p:txBody>
          <a:bodyPr>
            <a:noAutofit/>
          </a:bodyPr>
          <a:lstStyle/>
          <a:p>
            <a:r>
              <a:rPr lang="en-US" sz="4000" i="0" dirty="0">
                <a:solidFill>
                  <a:srgbClr val="1D1D1D"/>
                </a:solidFill>
                <a:effectLst/>
                <a:cs typeface="Calibri Light" panose="020F0302020204030204" pitchFamily="34" charset="0"/>
              </a:rPr>
              <a:t>Phase 1 Report, Nov. 2021</a:t>
            </a:r>
            <a:endParaRPr lang="en-US" sz="4000" dirty="0">
              <a:cs typeface="Calibri Light" panose="020F0302020204030204" pitchFamily="34" charset="0"/>
            </a:endParaRPr>
          </a:p>
        </p:txBody>
      </p:sp>
      <p:sp>
        <p:nvSpPr>
          <p:cNvPr id="3" name="Content Placeholder 2">
            <a:extLst>
              <a:ext uri="{FF2B5EF4-FFF2-40B4-BE49-F238E27FC236}">
                <a16:creationId xmlns:a16="http://schemas.microsoft.com/office/drawing/2014/main" id="{9CAADC21-3389-A936-4978-13B7A3EB1950}"/>
              </a:ext>
            </a:extLst>
          </p:cNvPr>
          <p:cNvSpPr>
            <a:spLocks noGrp="1"/>
          </p:cNvSpPr>
          <p:nvPr>
            <p:ph idx="1"/>
          </p:nvPr>
        </p:nvSpPr>
        <p:spPr>
          <a:xfrm>
            <a:off x="981513" y="2261827"/>
            <a:ext cx="10143169" cy="3447874"/>
          </a:xfrm>
        </p:spPr>
        <p:txBody>
          <a:bodyPr>
            <a:normAutofit fontScale="92500"/>
          </a:bodyPr>
          <a:lstStyle/>
          <a:p>
            <a:r>
              <a:rPr lang="en-US" i="1" dirty="0"/>
              <a:t>The Missing Middle Housing Study will focus on </a:t>
            </a:r>
            <a:r>
              <a:rPr lang="en-US" i="1" dirty="0">
                <a:highlight>
                  <a:srgbClr val="FFFF00"/>
                </a:highlight>
              </a:rPr>
              <a:t>increasing housing supply and housing choice </a:t>
            </a:r>
            <a:r>
              <a:rPr lang="en-US" i="1" dirty="0"/>
              <a:t>as a land use tool to meet Arlington’s housing needs</a:t>
            </a:r>
          </a:p>
          <a:p>
            <a:r>
              <a:rPr lang="en-US" i="1" dirty="0"/>
              <a:t> The study </a:t>
            </a:r>
            <a:r>
              <a:rPr lang="en-US" b="1" i="1" dirty="0"/>
              <a:t>is </a:t>
            </a:r>
            <a:r>
              <a:rPr lang="en-US" b="1" i="1" dirty="0">
                <a:highlight>
                  <a:srgbClr val="FFFF00"/>
                </a:highlight>
              </a:rPr>
              <a:t>not intended </a:t>
            </a:r>
            <a:r>
              <a:rPr lang="en-US" i="1" dirty="0">
                <a:highlight>
                  <a:srgbClr val="FFFF00"/>
                </a:highlight>
              </a:rPr>
              <a:t>to create “affordable housing,” which is typically restricted to households earning less than 60% of the area median income</a:t>
            </a:r>
            <a:r>
              <a:rPr lang="en-US" i="1" dirty="0"/>
              <a:t> ($69,660 for a three-person household) for rental or 80% of the area median income ($92,880 for a three-person household) for ownership</a:t>
            </a:r>
          </a:p>
          <a:p>
            <a:r>
              <a:rPr lang="en-US" i="1" dirty="0"/>
              <a:t>The study will explore </a:t>
            </a:r>
            <a:r>
              <a:rPr lang="en-US" i="1" dirty="0">
                <a:highlight>
                  <a:srgbClr val="FFFF00"/>
                </a:highlight>
              </a:rPr>
              <a:t>how to make it easier to build more of the MM housing that is already allowed</a:t>
            </a:r>
            <a:r>
              <a:rPr lang="en-US" i="1" dirty="0"/>
              <a:t>, enable housing types not currently allowed</a:t>
            </a:r>
          </a:p>
          <a:p>
            <a:endParaRPr lang="en-US" i="1" dirty="0"/>
          </a:p>
          <a:p>
            <a:r>
              <a:rPr lang="en-US" dirty="0">
                <a:hlinkClick r:id="rId2"/>
              </a:rPr>
              <a:t>https://www.arlingtonva.us/files/sharedassets/public/housing/documents/missing-middle/mmhs_phase-1-report-final-draft.pdf</a:t>
            </a:r>
            <a:endParaRPr lang="en-US" dirty="0"/>
          </a:p>
          <a:p>
            <a:pPr marL="0" indent="0">
              <a:buNone/>
            </a:pPr>
            <a:endParaRPr lang="en-US" i="1" dirty="0"/>
          </a:p>
        </p:txBody>
      </p:sp>
      <p:sp>
        <p:nvSpPr>
          <p:cNvPr id="4" name="Date Placeholder 3">
            <a:extLst>
              <a:ext uri="{FF2B5EF4-FFF2-40B4-BE49-F238E27FC236}">
                <a16:creationId xmlns:a16="http://schemas.microsoft.com/office/drawing/2014/main" id="{B70CF7D8-4A19-26AD-7FD1-69E92751067C}"/>
              </a:ext>
            </a:extLst>
          </p:cNvPr>
          <p:cNvSpPr>
            <a:spLocks noGrp="1"/>
          </p:cNvSpPr>
          <p:nvPr>
            <p:ph type="dt" sz="half" idx="10"/>
          </p:nvPr>
        </p:nvSpPr>
        <p:spPr/>
        <p:txBody>
          <a:bodyPr/>
          <a:lstStyle/>
          <a:p>
            <a:fld id="{C6D6E469-55E4-4DF9-93E8-B6671A967F5C}" type="datetime1">
              <a:rPr lang="en-US" smtClean="0"/>
              <a:t>6/29/2022</a:t>
            </a:fld>
            <a:endParaRPr lang="en-US"/>
          </a:p>
        </p:txBody>
      </p:sp>
      <p:sp>
        <p:nvSpPr>
          <p:cNvPr id="5" name="Slide Number Placeholder 4">
            <a:extLst>
              <a:ext uri="{FF2B5EF4-FFF2-40B4-BE49-F238E27FC236}">
                <a16:creationId xmlns:a16="http://schemas.microsoft.com/office/drawing/2014/main" id="{640B77E6-219F-5B70-385D-06CEC290B5C8}"/>
              </a:ext>
            </a:extLst>
          </p:cNvPr>
          <p:cNvSpPr>
            <a:spLocks noGrp="1"/>
          </p:cNvSpPr>
          <p:nvPr>
            <p:ph type="sldNum" sz="quarter" idx="12"/>
          </p:nvPr>
        </p:nvSpPr>
        <p:spPr/>
        <p:txBody>
          <a:bodyPr/>
          <a:lstStyle/>
          <a:p>
            <a:fld id="{6AEB3DBE-7EAA-4440-B20B-BF48B4785C23}" type="slidenum">
              <a:rPr lang="en-US" smtClean="0"/>
              <a:t>17</a:t>
            </a:fld>
            <a:endParaRPr lang="en-US"/>
          </a:p>
        </p:txBody>
      </p:sp>
    </p:spTree>
    <p:extLst>
      <p:ext uri="{BB962C8B-B14F-4D97-AF65-F5344CB8AC3E}">
        <p14:creationId xmlns:p14="http://schemas.microsoft.com/office/powerpoint/2010/main" val="3335590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C4D3164-77B1-E80C-CE7B-17719480DAA3}"/>
              </a:ext>
            </a:extLst>
          </p:cNvPr>
          <p:cNvSpPr>
            <a:spLocks noGrp="1"/>
          </p:cNvSpPr>
          <p:nvPr>
            <p:ph type="title"/>
          </p:nvPr>
        </p:nvSpPr>
        <p:spPr>
          <a:xfrm>
            <a:off x="1392235" y="830511"/>
            <a:ext cx="8657775" cy="860250"/>
          </a:xfrm>
        </p:spPr>
        <p:txBody>
          <a:bodyPr>
            <a:normAutofit/>
          </a:bodyPr>
          <a:lstStyle/>
          <a:p>
            <a:pPr algn="l"/>
            <a:r>
              <a:rPr lang="en-US" sz="4000" dirty="0"/>
              <a:t>(PHASE 1 REPORT, Nov. 2021)</a:t>
            </a:r>
          </a:p>
        </p:txBody>
      </p:sp>
      <p:sp>
        <p:nvSpPr>
          <p:cNvPr id="3" name="Content Placeholder 2">
            <a:extLst>
              <a:ext uri="{FF2B5EF4-FFF2-40B4-BE49-F238E27FC236}">
                <a16:creationId xmlns:a16="http://schemas.microsoft.com/office/drawing/2014/main" id="{C32736EC-A104-911B-A857-2DB47EE59287}"/>
              </a:ext>
            </a:extLst>
          </p:cNvPr>
          <p:cNvSpPr>
            <a:spLocks noGrp="1"/>
          </p:cNvSpPr>
          <p:nvPr>
            <p:ph idx="1"/>
          </p:nvPr>
        </p:nvSpPr>
        <p:spPr>
          <a:xfrm>
            <a:off x="1476462" y="1870746"/>
            <a:ext cx="8484402" cy="3036814"/>
          </a:xfrm>
        </p:spPr>
        <p:txBody>
          <a:bodyPr>
            <a:normAutofit/>
          </a:bodyPr>
          <a:lstStyle/>
          <a:p>
            <a:pPr marL="0" indent="0">
              <a:buNone/>
            </a:pPr>
            <a:r>
              <a:rPr lang="en-US" b="1" dirty="0"/>
              <a:t>HIGHLIGHTS</a:t>
            </a:r>
          </a:p>
          <a:p>
            <a:r>
              <a:rPr lang="en-US" i="1" dirty="0"/>
              <a:t>“…do </a:t>
            </a:r>
            <a:r>
              <a:rPr lang="en-US" b="1" i="1" dirty="0">
                <a:highlight>
                  <a:srgbClr val="FFFF00"/>
                </a:highlight>
              </a:rPr>
              <a:t>not </a:t>
            </a:r>
            <a:r>
              <a:rPr lang="en-US" i="1" dirty="0">
                <a:highlight>
                  <a:srgbClr val="FFFF00"/>
                </a:highlight>
              </a:rPr>
              <a:t>always correlate with a specific income bracket </a:t>
            </a:r>
            <a:r>
              <a:rPr lang="en-US" i="1" dirty="0"/>
              <a:t>but can be less expensive than other housing options..”</a:t>
            </a:r>
          </a:p>
          <a:p>
            <a:pPr marL="0" indent="0" algn="l">
              <a:buNone/>
            </a:pPr>
            <a:r>
              <a:rPr lang="en-US" i="0" dirty="0">
                <a:solidFill>
                  <a:srgbClr val="1D1D1D"/>
                </a:solidFill>
                <a:effectLst/>
                <a:highlight>
                  <a:srgbClr val="FFFF00"/>
                </a:highlight>
              </a:rPr>
              <a:t>Cost varies based on style, size, location, and market forces</a:t>
            </a:r>
          </a:p>
          <a:p>
            <a:pPr marL="0" indent="0">
              <a:buNone/>
            </a:pPr>
            <a:endParaRPr lang="en-US" dirty="0"/>
          </a:p>
          <a:p>
            <a:pPr marL="0" indent="0">
              <a:buNone/>
            </a:pPr>
            <a:r>
              <a:rPr lang="en-US" dirty="0"/>
              <a:t>SOURCE:  https://www.arlingtonva.us/Government/Programs/Housing/Housing-Arlington/Tools/Missing-Middle/Phase-1</a:t>
            </a:r>
          </a:p>
          <a:p>
            <a:pPr marL="0" indent="0">
              <a:buNone/>
            </a:pPr>
            <a:endParaRPr lang="en-US" dirty="0"/>
          </a:p>
        </p:txBody>
      </p:sp>
      <p:sp>
        <p:nvSpPr>
          <p:cNvPr id="4" name="Date Placeholder 3">
            <a:extLst>
              <a:ext uri="{FF2B5EF4-FFF2-40B4-BE49-F238E27FC236}">
                <a16:creationId xmlns:a16="http://schemas.microsoft.com/office/drawing/2014/main" id="{C8307B54-E7AA-55EA-03D0-A71732734FFE}"/>
              </a:ext>
            </a:extLst>
          </p:cNvPr>
          <p:cNvSpPr>
            <a:spLocks noGrp="1"/>
          </p:cNvSpPr>
          <p:nvPr>
            <p:ph type="dt" sz="half" idx="10"/>
          </p:nvPr>
        </p:nvSpPr>
        <p:spPr/>
        <p:txBody>
          <a:bodyPr/>
          <a:lstStyle/>
          <a:p>
            <a:fld id="{EB21AF4C-558F-4E66-AD60-042269AFDD9A}" type="datetime1">
              <a:rPr lang="en-US" smtClean="0"/>
              <a:t>6/29/2022</a:t>
            </a:fld>
            <a:endParaRPr lang="en-US"/>
          </a:p>
        </p:txBody>
      </p:sp>
      <p:sp>
        <p:nvSpPr>
          <p:cNvPr id="5" name="Slide Number Placeholder 4">
            <a:extLst>
              <a:ext uri="{FF2B5EF4-FFF2-40B4-BE49-F238E27FC236}">
                <a16:creationId xmlns:a16="http://schemas.microsoft.com/office/drawing/2014/main" id="{1A633DDD-075C-AAC7-E5B2-8FAE17949FB8}"/>
              </a:ext>
            </a:extLst>
          </p:cNvPr>
          <p:cNvSpPr>
            <a:spLocks noGrp="1"/>
          </p:cNvSpPr>
          <p:nvPr>
            <p:ph type="sldNum" sz="quarter" idx="12"/>
          </p:nvPr>
        </p:nvSpPr>
        <p:spPr/>
        <p:txBody>
          <a:bodyPr/>
          <a:lstStyle/>
          <a:p>
            <a:fld id="{6AEB3DBE-7EAA-4440-B20B-BF48B4785C23}" type="slidenum">
              <a:rPr lang="en-US" smtClean="0"/>
              <a:t>18</a:t>
            </a:fld>
            <a:endParaRPr lang="en-US"/>
          </a:p>
        </p:txBody>
      </p:sp>
    </p:spTree>
    <p:extLst>
      <p:ext uri="{BB962C8B-B14F-4D97-AF65-F5344CB8AC3E}">
        <p14:creationId xmlns:p14="http://schemas.microsoft.com/office/powerpoint/2010/main" val="2988382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DF243-A369-D328-32AC-39C621AD5F35}"/>
              </a:ext>
            </a:extLst>
          </p:cNvPr>
          <p:cNvSpPr>
            <a:spLocks noGrp="1"/>
          </p:cNvSpPr>
          <p:nvPr>
            <p:ph type="title"/>
          </p:nvPr>
        </p:nvSpPr>
        <p:spPr>
          <a:xfrm>
            <a:off x="1484311" y="685801"/>
            <a:ext cx="10018713" cy="1166854"/>
          </a:xfrm>
        </p:spPr>
        <p:txBody>
          <a:bodyPr>
            <a:normAutofit/>
          </a:bodyPr>
          <a:lstStyle/>
          <a:p>
            <a:r>
              <a:rPr lang="en-US" dirty="0"/>
              <a:t>Phase 2 analysis &amp; draft Framework</a:t>
            </a:r>
            <a:endParaRPr lang="en-US" sz="1300" dirty="0"/>
          </a:p>
        </p:txBody>
      </p:sp>
      <p:sp>
        <p:nvSpPr>
          <p:cNvPr id="3" name="Content Placeholder 2">
            <a:extLst>
              <a:ext uri="{FF2B5EF4-FFF2-40B4-BE49-F238E27FC236}">
                <a16:creationId xmlns:a16="http://schemas.microsoft.com/office/drawing/2014/main" id="{857E6A83-E0BC-923C-12C6-ECA60598DBF3}"/>
              </a:ext>
            </a:extLst>
          </p:cNvPr>
          <p:cNvSpPr>
            <a:spLocks noGrp="1"/>
          </p:cNvSpPr>
          <p:nvPr>
            <p:ph idx="1"/>
          </p:nvPr>
        </p:nvSpPr>
        <p:spPr>
          <a:xfrm>
            <a:off x="1400961" y="2007188"/>
            <a:ext cx="9783280" cy="2749369"/>
          </a:xfrm>
        </p:spPr>
        <p:txBody>
          <a:bodyPr>
            <a:normAutofit/>
          </a:bodyPr>
          <a:lstStyle/>
          <a:p>
            <a:pPr marL="0" indent="0">
              <a:buNone/>
            </a:pPr>
            <a:r>
              <a:rPr lang="en-US" dirty="0">
                <a:highlight>
                  <a:srgbClr val="FFFF00"/>
                </a:highlight>
              </a:rPr>
              <a:t>(</a:t>
            </a:r>
            <a:r>
              <a:rPr lang="en-US" b="1" dirty="0">
                <a:highlight>
                  <a:srgbClr val="FFFF00"/>
                </a:highlight>
              </a:rPr>
              <a:t>APRIL 28…FIRST TIME RESIDENTS &amp; CIVIC ASSOCIATIONS  SAW FRAMEWORK DETAILS</a:t>
            </a:r>
            <a:r>
              <a:rPr lang="en-US" dirty="0">
                <a:highlight>
                  <a:srgbClr val="FFFF00"/>
                </a:highlight>
              </a:rPr>
              <a:t>)</a:t>
            </a:r>
            <a:br>
              <a:rPr lang="en-US" dirty="0">
                <a:highlight>
                  <a:srgbClr val="FFFF00"/>
                </a:highlight>
              </a:rPr>
            </a:br>
            <a:endParaRPr lang="en-US" dirty="0">
              <a:highlight>
                <a:srgbClr val="FFFF00"/>
              </a:highlight>
            </a:endParaRPr>
          </a:p>
          <a:p>
            <a:r>
              <a:rPr lang="en-US" b="1" dirty="0"/>
              <a:t>FRAMEWORK GOALS: </a:t>
            </a:r>
            <a:r>
              <a:rPr lang="en-US" dirty="0">
                <a:highlight>
                  <a:srgbClr val="FFFF00"/>
                </a:highlight>
              </a:rPr>
              <a:t>Increase supply, diversify housing types</a:t>
            </a:r>
          </a:p>
          <a:p>
            <a:r>
              <a:rPr lang="en-US" b="1" dirty="0"/>
              <a:t>FRAMEWORK OBJECTIVES: </a:t>
            </a:r>
            <a:r>
              <a:rPr lang="en-US" dirty="0">
                <a:highlight>
                  <a:srgbClr val="FFFF00"/>
                </a:highlight>
              </a:rPr>
              <a:t>More options for more people at more income levels and more stages of life distributed </a:t>
            </a:r>
            <a:r>
              <a:rPr lang="en-US" dirty="0"/>
              <a:t>throughout Arlington; more equitable housing options</a:t>
            </a:r>
          </a:p>
          <a:p>
            <a:pPr lvl="1"/>
            <a:r>
              <a:rPr lang="en-US" sz="2000" dirty="0"/>
              <a:t>Could be </a:t>
            </a:r>
            <a:r>
              <a:rPr lang="en-US" sz="2000" dirty="0">
                <a:highlight>
                  <a:srgbClr val="FFFF00"/>
                </a:highlight>
              </a:rPr>
              <a:t>renter- or owner-occupied</a:t>
            </a:r>
          </a:p>
          <a:p>
            <a:pPr marL="0" indent="0">
              <a:buNone/>
            </a:pPr>
            <a:endParaRPr lang="en-US" dirty="0"/>
          </a:p>
        </p:txBody>
      </p:sp>
      <p:sp>
        <p:nvSpPr>
          <p:cNvPr id="4" name="Date Placeholder 3">
            <a:extLst>
              <a:ext uri="{FF2B5EF4-FFF2-40B4-BE49-F238E27FC236}">
                <a16:creationId xmlns:a16="http://schemas.microsoft.com/office/drawing/2014/main" id="{9ACC641D-D949-ED53-C1BD-FAFD68CD9A23}"/>
              </a:ext>
            </a:extLst>
          </p:cNvPr>
          <p:cNvSpPr>
            <a:spLocks noGrp="1"/>
          </p:cNvSpPr>
          <p:nvPr>
            <p:ph type="dt" sz="half" idx="10"/>
          </p:nvPr>
        </p:nvSpPr>
        <p:spPr/>
        <p:txBody>
          <a:bodyPr/>
          <a:lstStyle/>
          <a:p>
            <a:fld id="{72C3D9E9-AE39-44C9-B3E0-8B826B5F6F28}" type="datetime1">
              <a:rPr lang="en-US" smtClean="0"/>
              <a:t>6/29/2022</a:t>
            </a:fld>
            <a:endParaRPr lang="en-US"/>
          </a:p>
        </p:txBody>
      </p:sp>
      <p:sp>
        <p:nvSpPr>
          <p:cNvPr id="5" name="Slide Number Placeholder 4">
            <a:extLst>
              <a:ext uri="{FF2B5EF4-FFF2-40B4-BE49-F238E27FC236}">
                <a16:creationId xmlns:a16="http://schemas.microsoft.com/office/drawing/2014/main" id="{64BAD1AE-3D00-2118-97CF-8CFB732509DC}"/>
              </a:ext>
            </a:extLst>
          </p:cNvPr>
          <p:cNvSpPr>
            <a:spLocks noGrp="1"/>
          </p:cNvSpPr>
          <p:nvPr>
            <p:ph type="sldNum" sz="quarter" idx="12"/>
          </p:nvPr>
        </p:nvSpPr>
        <p:spPr/>
        <p:txBody>
          <a:bodyPr/>
          <a:lstStyle/>
          <a:p>
            <a:fld id="{6AEB3DBE-7EAA-4440-B20B-BF48B4785C23}" type="slidenum">
              <a:rPr lang="en-US" smtClean="0"/>
              <a:t>19</a:t>
            </a:fld>
            <a:endParaRPr lang="en-US"/>
          </a:p>
        </p:txBody>
      </p:sp>
    </p:spTree>
    <p:extLst>
      <p:ext uri="{BB962C8B-B14F-4D97-AF65-F5344CB8AC3E}">
        <p14:creationId xmlns:p14="http://schemas.microsoft.com/office/powerpoint/2010/main" val="3980620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190A82D-8C40-9C94-ADE3-849FE6ACB848}"/>
              </a:ext>
            </a:extLst>
          </p:cNvPr>
          <p:cNvSpPr>
            <a:spLocks noGrp="1"/>
          </p:cNvSpPr>
          <p:nvPr>
            <p:ph type="title"/>
          </p:nvPr>
        </p:nvSpPr>
        <p:spPr>
          <a:xfrm>
            <a:off x="2927129" y="875677"/>
            <a:ext cx="5638801" cy="714392"/>
          </a:xfr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lstStyle/>
          <a:p>
            <a:pPr algn="ctr"/>
            <a:r>
              <a:rPr lang="en-US" dirty="0"/>
              <a:t>Subsequent Events (1)</a:t>
            </a:r>
          </a:p>
        </p:txBody>
      </p:sp>
      <p:sp>
        <p:nvSpPr>
          <p:cNvPr id="10" name="Text Placeholder 2">
            <a:extLst>
              <a:ext uri="{FF2B5EF4-FFF2-40B4-BE49-F238E27FC236}">
                <a16:creationId xmlns:a16="http://schemas.microsoft.com/office/drawing/2014/main" id="{627C0199-C952-93A1-1AFF-7B2028504FBE}"/>
              </a:ext>
            </a:extLst>
          </p:cNvPr>
          <p:cNvSpPr txBox="1">
            <a:spLocks/>
          </p:cNvSpPr>
          <p:nvPr/>
        </p:nvSpPr>
        <p:spPr>
          <a:xfrm>
            <a:off x="3337033" y="2192940"/>
            <a:ext cx="4981075" cy="466506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1400" b="1" dirty="0"/>
              <a:t>April 28, 2022:</a:t>
            </a:r>
            <a:r>
              <a:rPr lang="en-US" sz="1400" dirty="0"/>
              <a:t>  Staff releases </a:t>
            </a:r>
            <a:r>
              <a:rPr lang="en-US" sz="1400" u="sng" dirty="0"/>
              <a:t>Phase 2 Analysis and Framework</a:t>
            </a:r>
          </a:p>
          <a:p>
            <a:pPr marL="285750" indent="-285750">
              <a:lnSpc>
                <a:spcPct val="150000"/>
              </a:lnSpc>
            </a:pPr>
            <a:r>
              <a:rPr lang="en-US" sz="1400" dirty="0"/>
              <a:t>If codified, will allow all types of MM housing on all single-family lots (affecting 75% of land in the County)</a:t>
            </a:r>
          </a:p>
          <a:p>
            <a:pPr marL="285750" indent="-285750">
              <a:lnSpc>
                <a:spcPct val="150000"/>
              </a:lnSpc>
            </a:pPr>
            <a:r>
              <a:rPr lang="en-US" sz="1400" dirty="0"/>
              <a:t>Effectively eliminates land use planning criteria (e.g. transit, parking, stormwater, green space) in determining suitability for increased density </a:t>
            </a:r>
          </a:p>
          <a:p>
            <a:pPr marL="285750" indent="-285750">
              <a:lnSpc>
                <a:spcPct val="150000"/>
              </a:lnSpc>
            </a:pPr>
            <a:r>
              <a:rPr lang="en-US" sz="1400" dirty="0"/>
              <a:t>Community engagement until May 27, Board  to discuss Framework in July, final approval in September. </a:t>
            </a:r>
          </a:p>
          <a:p>
            <a:pPr marL="285750" indent="-285750">
              <a:lnSpc>
                <a:spcPct val="150000"/>
              </a:lnSpc>
            </a:pPr>
            <a:r>
              <a:rPr lang="en-US" sz="1400" dirty="0"/>
              <a:t>Community engagement at this time limited to Phase 2 study only</a:t>
            </a:r>
          </a:p>
          <a:p>
            <a:endParaRPr lang="en-US" dirty="0"/>
          </a:p>
        </p:txBody>
      </p:sp>
    </p:spTree>
    <p:extLst>
      <p:ext uri="{BB962C8B-B14F-4D97-AF65-F5344CB8AC3E}">
        <p14:creationId xmlns:p14="http://schemas.microsoft.com/office/powerpoint/2010/main" val="31747617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7E64E-4174-602B-4D2A-64DB98E24457}"/>
              </a:ext>
            </a:extLst>
          </p:cNvPr>
          <p:cNvSpPr>
            <a:spLocks noGrp="1"/>
          </p:cNvSpPr>
          <p:nvPr>
            <p:ph type="title"/>
          </p:nvPr>
        </p:nvSpPr>
        <p:spPr>
          <a:xfrm>
            <a:off x="756139" y="639571"/>
            <a:ext cx="10298716" cy="1214183"/>
          </a:xfrm>
        </p:spPr>
        <p:txBody>
          <a:bodyPr>
            <a:normAutofit/>
          </a:bodyPr>
          <a:lstStyle/>
          <a:p>
            <a:r>
              <a:rPr lang="en-US" dirty="0"/>
              <a:t>Framework concerns, ongoing questions</a:t>
            </a:r>
            <a:endParaRPr lang="en-US" sz="2200" i="1" dirty="0"/>
          </a:p>
        </p:txBody>
      </p:sp>
      <p:sp>
        <p:nvSpPr>
          <p:cNvPr id="3" name="Content Placeholder 2">
            <a:extLst>
              <a:ext uri="{FF2B5EF4-FFF2-40B4-BE49-F238E27FC236}">
                <a16:creationId xmlns:a16="http://schemas.microsoft.com/office/drawing/2014/main" id="{D53872B0-304E-4369-A3B1-B9BC438335B2}"/>
              </a:ext>
            </a:extLst>
          </p:cNvPr>
          <p:cNvSpPr>
            <a:spLocks noGrp="1"/>
          </p:cNvSpPr>
          <p:nvPr>
            <p:ph idx="1"/>
          </p:nvPr>
        </p:nvSpPr>
        <p:spPr>
          <a:xfrm>
            <a:off x="1097281" y="2015732"/>
            <a:ext cx="9957574" cy="3873340"/>
          </a:xfrm>
        </p:spPr>
        <p:txBody>
          <a:bodyPr>
            <a:normAutofit/>
          </a:bodyPr>
          <a:lstStyle/>
          <a:p>
            <a:r>
              <a:rPr lang="en-US" b="1" dirty="0"/>
              <a:t>WHERE CAN MM BE BUILT?  </a:t>
            </a:r>
          </a:p>
          <a:p>
            <a:pPr lvl="1">
              <a:buFont typeface="Arial" panose="020B0604020202020204" pitchFamily="34" charset="0"/>
              <a:buChar char="•"/>
            </a:pPr>
            <a:r>
              <a:rPr lang="en-US" sz="2000" dirty="0"/>
              <a:t>Framework changed from earlier, published expectations; by-right construction of multiplexes may occur in any lot</a:t>
            </a:r>
          </a:p>
          <a:p>
            <a:pPr lvl="1">
              <a:buFont typeface="Arial" panose="020B0604020202020204" pitchFamily="34" charset="0"/>
              <a:buChar char="•"/>
            </a:pPr>
            <a:r>
              <a:rPr lang="en-US" sz="2000" dirty="0"/>
              <a:t>Want to fully understand what that could look like and where</a:t>
            </a:r>
          </a:p>
          <a:p>
            <a:pPr lvl="1"/>
            <a:endParaRPr lang="en-US" sz="2000" b="1" dirty="0"/>
          </a:p>
          <a:p>
            <a:pPr marL="201168" lvl="1" indent="0">
              <a:buNone/>
            </a:pPr>
            <a:r>
              <a:rPr lang="en-US" sz="2000" b="1" dirty="0"/>
              <a:t>HOW WILL STORMWATER BE MANAGED?</a:t>
            </a:r>
          </a:p>
          <a:p>
            <a:pPr lvl="1"/>
            <a:r>
              <a:rPr lang="en-US" sz="2000" i="1" dirty="0"/>
              <a:t>“Stormwater runoff would be comparable to current impacts from single detached redevelopment</a:t>
            </a:r>
            <a:r>
              <a:rPr lang="en-US" sz="2000" dirty="0"/>
              <a:t>”</a:t>
            </a:r>
          </a:p>
          <a:p>
            <a:r>
              <a:rPr lang="en-US" b="1" dirty="0"/>
              <a:t>WILL MM BE AFFORDABLE TO MIDDLE INCOME? </a:t>
            </a:r>
          </a:p>
          <a:p>
            <a:pPr lvl="1">
              <a:buFont typeface="Arial" panose="020B0604020202020204" pitchFamily="34" charset="0"/>
              <a:buChar char="•"/>
            </a:pPr>
            <a:r>
              <a:rPr lang="en-US" sz="2000" dirty="0"/>
              <a:t>Market to set pricing; MM about “form”</a:t>
            </a:r>
          </a:p>
          <a:p>
            <a:pPr lvl="1"/>
            <a:endParaRPr lang="en-US" sz="2000" dirty="0"/>
          </a:p>
          <a:p>
            <a:endParaRPr lang="en-US" dirty="0"/>
          </a:p>
        </p:txBody>
      </p:sp>
      <p:sp>
        <p:nvSpPr>
          <p:cNvPr id="4" name="Date Placeholder 3">
            <a:extLst>
              <a:ext uri="{FF2B5EF4-FFF2-40B4-BE49-F238E27FC236}">
                <a16:creationId xmlns:a16="http://schemas.microsoft.com/office/drawing/2014/main" id="{418860F2-2E7C-A801-A65A-D80CBE66989C}"/>
              </a:ext>
            </a:extLst>
          </p:cNvPr>
          <p:cNvSpPr>
            <a:spLocks noGrp="1"/>
          </p:cNvSpPr>
          <p:nvPr>
            <p:ph type="dt" sz="half" idx="10"/>
          </p:nvPr>
        </p:nvSpPr>
        <p:spPr/>
        <p:txBody>
          <a:bodyPr/>
          <a:lstStyle/>
          <a:p>
            <a:fld id="{2B1173D3-D6BA-4D8B-8398-CB04EDA6AB9F}" type="datetime1">
              <a:rPr lang="en-US" smtClean="0"/>
              <a:t>6/29/2022</a:t>
            </a:fld>
            <a:endParaRPr lang="en-US"/>
          </a:p>
        </p:txBody>
      </p:sp>
      <p:sp>
        <p:nvSpPr>
          <p:cNvPr id="5" name="Slide Number Placeholder 4">
            <a:extLst>
              <a:ext uri="{FF2B5EF4-FFF2-40B4-BE49-F238E27FC236}">
                <a16:creationId xmlns:a16="http://schemas.microsoft.com/office/drawing/2014/main" id="{CB3630BA-75FA-D0E8-D7FC-BB3BBE737C1B}"/>
              </a:ext>
            </a:extLst>
          </p:cNvPr>
          <p:cNvSpPr>
            <a:spLocks noGrp="1"/>
          </p:cNvSpPr>
          <p:nvPr>
            <p:ph type="sldNum" sz="quarter" idx="12"/>
          </p:nvPr>
        </p:nvSpPr>
        <p:spPr/>
        <p:txBody>
          <a:bodyPr/>
          <a:lstStyle/>
          <a:p>
            <a:fld id="{6AEB3DBE-7EAA-4440-B20B-BF48B4785C23}" type="slidenum">
              <a:rPr lang="en-US" smtClean="0"/>
              <a:t>20</a:t>
            </a:fld>
            <a:endParaRPr lang="en-US"/>
          </a:p>
        </p:txBody>
      </p:sp>
    </p:spTree>
    <p:extLst>
      <p:ext uri="{BB962C8B-B14F-4D97-AF65-F5344CB8AC3E}">
        <p14:creationId xmlns:p14="http://schemas.microsoft.com/office/powerpoint/2010/main" val="4044667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03E17-7276-EE4F-353C-9D7846D89AB8}"/>
              </a:ext>
            </a:extLst>
          </p:cNvPr>
          <p:cNvSpPr>
            <a:spLocks noGrp="1"/>
          </p:cNvSpPr>
          <p:nvPr>
            <p:ph type="title"/>
          </p:nvPr>
        </p:nvSpPr>
        <p:spPr>
          <a:xfrm>
            <a:off x="2231136" y="964692"/>
            <a:ext cx="7729728" cy="545326"/>
          </a:xfrm>
        </p:spPr>
        <p:txBody>
          <a:bodyPr>
            <a:normAutofit fontScale="90000"/>
          </a:bodyPr>
          <a:lstStyle/>
          <a:p>
            <a:pPr algn="l"/>
            <a:r>
              <a:rPr lang="en-US" dirty="0"/>
              <a:t>(cont’d)</a:t>
            </a:r>
          </a:p>
        </p:txBody>
      </p:sp>
      <p:sp>
        <p:nvSpPr>
          <p:cNvPr id="3" name="Content Placeholder 2">
            <a:extLst>
              <a:ext uri="{FF2B5EF4-FFF2-40B4-BE49-F238E27FC236}">
                <a16:creationId xmlns:a16="http://schemas.microsoft.com/office/drawing/2014/main" id="{800BA72E-AC91-04A8-450F-C916240039C6}"/>
              </a:ext>
            </a:extLst>
          </p:cNvPr>
          <p:cNvSpPr>
            <a:spLocks noGrp="1"/>
          </p:cNvSpPr>
          <p:nvPr>
            <p:ph idx="1"/>
          </p:nvPr>
        </p:nvSpPr>
        <p:spPr>
          <a:xfrm>
            <a:off x="1258349" y="1946246"/>
            <a:ext cx="9796505" cy="3329139"/>
          </a:xfrm>
        </p:spPr>
        <p:txBody>
          <a:bodyPr>
            <a:normAutofit/>
          </a:bodyPr>
          <a:lstStyle/>
          <a:p>
            <a:r>
              <a:rPr lang="en-US" sz="2000" b="1" dirty="0"/>
              <a:t>IS PARKING SUFFICIENT?</a:t>
            </a:r>
          </a:p>
          <a:p>
            <a:pPr lvl="1">
              <a:buFont typeface="Arial" panose="020B0604020202020204" pitchFamily="34" charset="0"/>
              <a:buChar char="•"/>
            </a:pPr>
            <a:r>
              <a:rPr lang="en-US" dirty="0"/>
              <a:t>Some see environmental benefits; others concerned about overflow through neighborhoods</a:t>
            </a:r>
          </a:p>
          <a:p>
            <a:r>
              <a:rPr lang="en-US" b="1" dirty="0"/>
              <a:t>WHAT ABOUT KEEPING MODEST, SMALLER HOMES?</a:t>
            </a:r>
          </a:p>
          <a:p>
            <a:pPr lvl="1">
              <a:buFont typeface="Arial" panose="020B0604020202020204" pitchFamily="34" charset="0"/>
              <a:buChar char="•"/>
            </a:pPr>
            <a:r>
              <a:rPr lang="en-US" sz="2000" dirty="0"/>
              <a:t>  Framework silent</a:t>
            </a:r>
          </a:p>
          <a:p>
            <a:r>
              <a:rPr lang="en-US" b="1" dirty="0"/>
              <a:t>HOW MUCH HOUSING EXISTS NOW IN $500k-$1m RANGE?</a:t>
            </a:r>
          </a:p>
          <a:p>
            <a:pPr lvl="1"/>
            <a:r>
              <a:rPr lang="en-US" sz="2000" dirty="0"/>
              <a:t>Through independent consultations with realtors, CAs learned that MM homes are routinely available</a:t>
            </a:r>
          </a:p>
          <a:p>
            <a:pPr marL="0" indent="0">
              <a:buNone/>
            </a:pPr>
            <a:endParaRPr lang="en-US" sz="2200" b="1" dirty="0"/>
          </a:p>
          <a:p>
            <a:pPr marL="0" indent="0">
              <a:buNone/>
            </a:pPr>
            <a:endParaRPr lang="en-US" sz="2200" b="1" dirty="0"/>
          </a:p>
          <a:p>
            <a:endParaRPr lang="en-US" dirty="0"/>
          </a:p>
        </p:txBody>
      </p:sp>
      <p:sp>
        <p:nvSpPr>
          <p:cNvPr id="4" name="Date Placeholder 3">
            <a:extLst>
              <a:ext uri="{FF2B5EF4-FFF2-40B4-BE49-F238E27FC236}">
                <a16:creationId xmlns:a16="http://schemas.microsoft.com/office/drawing/2014/main" id="{FC4795F3-7747-C004-76F2-AFC390459D35}"/>
              </a:ext>
            </a:extLst>
          </p:cNvPr>
          <p:cNvSpPr>
            <a:spLocks noGrp="1"/>
          </p:cNvSpPr>
          <p:nvPr>
            <p:ph type="dt" sz="half" idx="10"/>
          </p:nvPr>
        </p:nvSpPr>
        <p:spPr/>
        <p:txBody>
          <a:bodyPr/>
          <a:lstStyle/>
          <a:p>
            <a:fld id="{C6D6E469-55E4-4DF9-93E8-B6671A967F5C}" type="datetime1">
              <a:rPr lang="en-US" smtClean="0"/>
              <a:t>6/29/2022</a:t>
            </a:fld>
            <a:endParaRPr lang="en-US"/>
          </a:p>
        </p:txBody>
      </p:sp>
      <p:sp>
        <p:nvSpPr>
          <p:cNvPr id="5" name="Slide Number Placeholder 4">
            <a:extLst>
              <a:ext uri="{FF2B5EF4-FFF2-40B4-BE49-F238E27FC236}">
                <a16:creationId xmlns:a16="http://schemas.microsoft.com/office/drawing/2014/main" id="{94A2DB72-429A-1953-1153-BAB970ADFD48}"/>
              </a:ext>
            </a:extLst>
          </p:cNvPr>
          <p:cNvSpPr>
            <a:spLocks noGrp="1"/>
          </p:cNvSpPr>
          <p:nvPr>
            <p:ph type="sldNum" sz="quarter" idx="12"/>
          </p:nvPr>
        </p:nvSpPr>
        <p:spPr/>
        <p:txBody>
          <a:bodyPr/>
          <a:lstStyle/>
          <a:p>
            <a:fld id="{6AEB3DBE-7EAA-4440-B20B-BF48B4785C23}" type="slidenum">
              <a:rPr lang="en-US" smtClean="0"/>
              <a:t>21</a:t>
            </a:fld>
            <a:endParaRPr lang="en-US"/>
          </a:p>
        </p:txBody>
      </p:sp>
    </p:spTree>
    <p:extLst>
      <p:ext uri="{BB962C8B-B14F-4D97-AF65-F5344CB8AC3E}">
        <p14:creationId xmlns:p14="http://schemas.microsoft.com/office/powerpoint/2010/main" val="2490196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A5DE3-8EC3-A1A5-7085-334CBED73EDF}"/>
              </a:ext>
            </a:extLst>
          </p:cNvPr>
          <p:cNvSpPr>
            <a:spLocks noGrp="1"/>
          </p:cNvSpPr>
          <p:nvPr>
            <p:ph type="title"/>
          </p:nvPr>
        </p:nvSpPr>
        <p:spPr>
          <a:xfrm>
            <a:off x="2231136" y="964692"/>
            <a:ext cx="7729728" cy="786927"/>
          </a:xfrm>
        </p:spPr>
        <p:txBody>
          <a:bodyPr/>
          <a:lstStyle/>
          <a:p>
            <a:pPr algn="l"/>
            <a:r>
              <a:rPr lang="en-US" dirty="0"/>
              <a:t>(cont’d)</a:t>
            </a:r>
          </a:p>
        </p:txBody>
      </p:sp>
      <p:sp>
        <p:nvSpPr>
          <p:cNvPr id="3" name="Content Placeholder 2">
            <a:extLst>
              <a:ext uri="{FF2B5EF4-FFF2-40B4-BE49-F238E27FC236}">
                <a16:creationId xmlns:a16="http://schemas.microsoft.com/office/drawing/2014/main" id="{40CC8386-75F9-579D-D9CD-1A66533F65BB}"/>
              </a:ext>
            </a:extLst>
          </p:cNvPr>
          <p:cNvSpPr>
            <a:spLocks noGrp="1"/>
          </p:cNvSpPr>
          <p:nvPr>
            <p:ph idx="1"/>
          </p:nvPr>
        </p:nvSpPr>
        <p:spPr>
          <a:xfrm>
            <a:off x="1451579" y="1899139"/>
            <a:ext cx="9603275" cy="2321170"/>
          </a:xfrm>
        </p:spPr>
        <p:txBody>
          <a:bodyPr>
            <a:normAutofit/>
          </a:bodyPr>
          <a:lstStyle/>
          <a:p>
            <a:endParaRPr lang="en-US" b="1" dirty="0"/>
          </a:p>
          <a:p>
            <a:r>
              <a:rPr lang="en-US" b="1" dirty="0"/>
              <a:t>CAN CA’S HAVE MORE TIME TO GET MEMBERS’ INPUT?</a:t>
            </a:r>
          </a:p>
          <a:p>
            <a:pPr lvl="1"/>
            <a:r>
              <a:rPr lang="en-US" sz="2000" dirty="0"/>
              <a:t>BCA + other CAs have </a:t>
            </a:r>
            <a:r>
              <a:rPr lang="en-US" sz="2000" dirty="0">
                <a:highlight>
                  <a:srgbClr val="FFFF00"/>
                </a:highlight>
              </a:rPr>
              <a:t>NC Plans</a:t>
            </a:r>
          </a:p>
          <a:p>
            <a:pPr lvl="2"/>
            <a:r>
              <a:rPr lang="en-US" sz="2000" dirty="0"/>
              <a:t>Being “</a:t>
            </a:r>
            <a:r>
              <a:rPr lang="en-US" sz="2000" i="1" dirty="0"/>
              <a:t>a residential neighborhood of primarily detached homes</a:t>
            </a:r>
            <a:r>
              <a:rPr lang="en-US" sz="2000" dirty="0"/>
              <a:t>” </a:t>
            </a:r>
          </a:p>
          <a:p>
            <a:pPr lvl="2"/>
            <a:r>
              <a:rPr lang="en-US" sz="2000" dirty="0"/>
              <a:t>Cannot simply dismiss NCPs; must consult with members</a:t>
            </a:r>
          </a:p>
          <a:p>
            <a:pPr lvl="1"/>
            <a:r>
              <a:rPr lang="en-US" sz="2000" dirty="0">
                <a:highlight>
                  <a:srgbClr val="FFFF00"/>
                </a:highlight>
              </a:rPr>
              <a:t>14 associations met with Board </a:t>
            </a:r>
            <a:r>
              <a:rPr lang="en-US" sz="2000" dirty="0"/>
              <a:t>to express concerns and ask for time</a:t>
            </a:r>
          </a:p>
          <a:p>
            <a:endParaRPr lang="en-US" dirty="0"/>
          </a:p>
          <a:p>
            <a:pPr marL="0" indent="0">
              <a:buNone/>
            </a:pPr>
            <a:endParaRPr lang="en-US" dirty="0"/>
          </a:p>
          <a:p>
            <a:pPr lvl="1"/>
            <a:endParaRPr lang="en-US" dirty="0"/>
          </a:p>
          <a:p>
            <a:pPr marL="457200" lvl="1" indent="0">
              <a:buNone/>
            </a:pPr>
            <a:endParaRPr lang="en-US" dirty="0"/>
          </a:p>
          <a:p>
            <a:pPr lvl="1"/>
            <a:endParaRPr lang="en-US" dirty="0"/>
          </a:p>
        </p:txBody>
      </p:sp>
      <p:sp>
        <p:nvSpPr>
          <p:cNvPr id="4" name="Date Placeholder 3">
            <a:extLst>
              <a:ext uri="{FF2B5EF4-FFF2-40B4-BE49-F238E27FC236}">
                <a16:creationId xmlns:a16="http://schemas.microsoft.com/office/drawing/2014/main" id="{CEB3945A-6239-034F-1872-3538A0DD12AB}"/>
              </a:ext>
            </a:extLst>
          </p:cNvPr>
          <p:cNvSpPr>
            <a:spLocks noGrp="1"/>
          </p:cNvSpPr>
          <p:nvPr>
            <p:ph type="dt" sz="half" idx="10"/>
          </p:nvPr>
        </p:nvSpPr>
        <p:spPr/>
        <p:txBody>
          <a:bodyPr/>
          <a:lstStyle/>
          <a:p>
            <a:fld id="{C6D6E469-55E4-4DF9-93E8-B6671A967F5C}" type="datetime1">
              <a:rPr lang="en-US" smtClean="0"/>
              <a:t>6/29/2022</a:t>
            </a:fld>
            <a:endParaRPr lang="en-US"/>
          </a:p>
        </p:txBody>
      </p:sp>
      <p:sp>
        <p:nvSpPr>
          <p:cNvPr id="5" name="Slide Number Placeholder 4">
            <a:extLst>
              <a:ext uri="{FF2B5EF4-FFF2-40B4-BE49-F238E27FC236}">
                <a16:creationId xmlns:a16="http://schemas.microsoft.com/office/drawing/2014/main" id="{E1243072-D3AD-B1FE-C2CC-8BF86D2A2AA6}"/>
              </a:ext>
            </a:extLst>
          </p:cNvPr>
          <p:cNvSpPr>
            <a:spLocks noGrp="1"/>
          </p:cNvSpPr>
          <p:nvPr>
            <p:ph type="sldNum" sz="quarter" idx="12"/>
          </p:nvPr>
        </p:nvSpPr>
        <p:spPr/>
        <p:txBody>
          <a:bodyPr/>
          <a:lstStyle/>
          <a:p>
            <a:fld id="{6AEB3DBE-7EAA-4440-B20B-BF48B4785C23}" type="slidenum">
              <a:rPr lang="en-US" smtClean="0"/>
              <a:t>22</a:t>
            </a:fld>
            <a:endParaRPr lang="en-US"/>
          </a:p>
        </p:txBody>
      </p:sp>
      <p:sp>
        <p:nvSpPr>
          <p:cNvPr id="6" name="Content Placeholder 2">
            <a:extLst>
              <a:ext uri="{FF2B5EF4-FFF2-40B4-BE49-F238E27FC236}">
                <a16:creationId xmlns:a16="http://schemas.microsoft.com/office/drawing/2014/main" id="{8949EDD1-56A4-1C1D-E352-8852D3A4D853}"/>
              </a:ext>
            </a:extLst>
          </p:cNvPr>
          <p:cNvSpPr txBox="1">
            <a:spLocks/>
          </p:cNvSpPr>
          <p:nvPr/>
        </p:nvSpPr>
        <p:spPr>
          <a:xfrm>
            <a:off x="1066800" y="4818185"/>
            <a:ext cx="10058400" cy="1248506"/>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b="1" dirty="0">
                <a:solidFill>
                  <a:schemeClr val="tx1"/>
                </a:solidFill>
                <a:highlight>
                  <a:srgbClr val="FFFF00"/>
                </a:highlight>
              </a:rPr>
              <a:t>READ THE FRAMEWORK: </a:t>
            </a:r>
            <a:r>
              <a:rPr lang="en-US" dirty="0">
                <a:solidFill>
                  <a:schemeClr val="tx1"/>
                </a:solidFill>
              </a:rPr>
              <a:t>https://www.arlingtonva.us/files/sharedassets/public/housing/documents/missing-middle/mmhs-phase-2-public-presentation_05.02.pdf</a:t>
            </a:r>
          </a:p>
          <a:p>
            <a:endParaRPr lang="en-US" dirty="0"/>
          </a:p>
        </p:txBody>
      </p:sp>
    </p:spTree>
    <p:extLst>
      <p:ext uri="{BB962C8B-B14F-4D97-AF65-F5344CB8AC3E}">
        <p14:creationId xmlns:p14="http://schemas.microsoft.com/office/powerpoint/2010/main" val="3264530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44EB3-03C9-3C59-B247-24544F27DF9B}"/>
              </a:ext>
            </a:extLst>
          </p:cNvPr>
          <p:cNvSpPr>
            <a:spLocks noGrp="1"/>
          </p:cNvSpPr>
          <p:nvPr>
            <p:ph type="title"/>
          </p:nvPr>
        </p:nvSpPr>
        <p:spPr>
          <a:xfrm>
            <a:off x="1568404" y="759204"/>
            <a:ext cx="8876857" cy="989943"/>
          </a:xfrm>
        </p:spPr>
        <p:txBody>
          <a:bodyPr>
            <a:noAutofit/>
          </a:bodyPr>
          <a:lstStyle/>
          <a:p>
            <a:r>
              <a:rPr lang="en-US" sz="3600" dirty="0"/>
              <a:t>BCA advocating for smart policy &amp; process</a:t>
            </a:r>
          </a:p>
        </p:txBody>
      </p:sp>
      <p:sp>
        <p:nvSpPr>
          <p:cNvPr id="3" name="Content Placeholder 2">
            <a:extLst>
              <a:ext uri="{FF2B5EF4-FFF2-40B4-BE49-F238E27FC236}">
                <a16:creationId xmlns:a16="http://schemas.microsoft.com/office/drawing/2014/main" id="{80300D33-61F1-D352-1856-2817D3BE5D18}"/>
              </a:ext>
            </a:extLst>
          </p:cNvPr>
          <p:cNvSpPr>
            <a:spLocks noGrp="1"/>
          </p:cNvSpPr>
          <p:nvPr>
            <p:ph idx="1"/>
          </p:nvPr>
        </p:nvSpPr>
        <p:spPr>
          <a:xfrm>
            <a:off x="1401245" y="1921078"/>
            <a:ext cx="9603275" cy="4177717"/>
          </a:xfrm>
        </p:spPr>
        <p:txBody>
          <a:bodyPr>
            <a:normAutofit/>
          </a:bodyPr>
          <a:lstStyle/>
          <a:p>
            <a:r>
              <a:rPr lang="en-US" b="1" dirty="0"/>
              <a:t>BCA has supported multiplexes in targeted locations for decades</a:t>
            </a:r>
          </a:p>
          <a:p>
            <a:r>
              <a:rPr lang="en-US" b="1" dirty="0"/>
              <a:t>BCA advocating for time/process allowing significant resident feedback</a:t>
            </a:r>
          </a:p>
          <a:p>
            <a:pPr lvl="1"/>
            <a:r>
              <a:rPr lang="en-US" sz="2000" dirty="0"/>
              <a:t>Not clear if time for CA processes</a:t>
            </a:r>
          </a:p>
          <a:p>
            <a:pPr lvl="1"/>
            <a:r>
              <a:rPr lang="en-US" sz="2000" dirty="0"/>
              <a:t>BCA members may provide directly to County through its processes  	</a:t>
            </a:r>
          </a:p>
          <a:p>
            <a:pPr lvl="1"/>
            <a:r>
              <a:rPr lang="en-US" sz="2000" dirty="0"/>
              <a:t>Members may have other ideas about meeting needs of middle income housing</a:t>
            </a:r>
          </a:p>
          <a:p>
            <a:r>
              <a:rPr lang="en-US" b="1" dirty="0"/>
              <a:t>BCA advocating that the County addresses stormwater </a:t>
            </a:r>
          </a:p>
          <a:p>
            <a:pPr lvl="1"/>
            <a:r>
              <a:rPr lang="en-US" sz="2000" dirty="0"/>
              <a:t>Now, a serious threat to homes;  should carefully and thoroughly address in MM plan</a:t>
            </a:r>
          </a:p>
          <a:p>
            <a:r>
              <a:rPr lang="en-US" b="1" dirty="0"/>
              <a:t>BCA advocating that county develop thoughtful policy</a:t>
            </a:r>
          </a:p>
          <a:p>
            <a:pPr lvl="1"/>
            <a:r>
              <a:rPr lang="en-US" sz="2000" dirty="0"/>
              <a:t>BCA has asked the County Board to consider concerns, questions before all zoning in Arlington changes irrevocably</a:t>
            </a:r>
          </a:p>
        </p:txBody>
      </p:sp>
      <p:sp>
        <p:nvSpPr>
          <p:cNvPr id="4" name="Date Placeholder 3">
            <a:extLst>
              <a:ext uri="{FF2B5EF4-FFF2-40B4-BE49-F238E27FC236}">
                <a16:creationId xmlns:a16="http://schemas.microsoft.com/office/drawing/2014/main" id="{00412F8C-921F-AF07-4022-10EE1587797D}"/>
              </a:ext>
            </a:extLst>
          </p:cNvPr>
          <p:cNvSpPr>
            <a:spLocks noGrp="1"/>
          </p:cNvSpPr>
          <p:nvPr>
            <p:ph type="dt" sz="half" idx="10"/>
          </p:nvPr>
        </p:nvSpPr>
        <p:spPr/>
        <p:txBody>
          <a:bodyPr/>
          <a:lstStyle/>
          <a:p>
            <a:fld id="{C6D6E469-55E4-4DF9-93E8-B6671A967F5C}" type="datetime1">
              <a:rPr lang="en-US" smtClean="0"/>
              <a:t>6/29/2022</a:t>
            </a:fld>
            <a:endParaRPr lang="en-US"/>
          </a:p>
        </p:txBody>
      </p:sp>
      <p:sp>
        <p:nvSpPr>
          <p:cNvPr id="5" name="Slide Number Placeholder 4">
            <a:extLst>
              <a:ext uri="{FF2B5EF4-FFF2-40B4-BE49-F238E27FC236}">
                <a16:creationId xmlns:a16="http://schemas.microsoft.com/office/drawing/2014/main" id="{27593F02-DDA2-B84A-C065-01F753E12DA1}"/>
              </a:ext>
            </a:extLst>
          </p:cNvPr>
          <p:cNvSpPr>
            <a:spLocks noGrp="1"/>
          </p:cNvSpPr>
          <p:nvPr>
            <p:ph type="sldNum" sz="quarter" idx="12"/>
          </p:nvPr>
        </p:nvSpPr>
        <p:spPr/>
        <p:txBody>
          <a:bodyPr/>
          <a:lstStyle/>
          <a:p>
            <a:fld id="{6AEB3DBE-7EAA-4440-B20B-BF48B4785C23}" type="slidenum">
              <a:rPr lang="en-US" smtClean="0"/>
              <a:t>23</a:t>
            </a:fld>
            <a:endParaRPr lang="en-US"/>
          </a:p>
        </p:txBody>
      </p:sp>
    </p:spTree>
    <p:extLst>
      <p:ext uri="{BB962C8B-B14F-4D97-AF65-F5344CB8AC3E}">
        <p14:creationId xmlns:p14="http://schemas.microsoft.com/office/powerpoint/2010/main" val="22127975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190D4B-7875-084C-7E1A-EE4878DFA26B}"/>
              </a:ext>
            </a:extLst>
          </p:cNvPr>
          <p:cNvSpPr>
            <a:spLocks noGrp="1"/>
          </p:cNvSpPr>
          <p:nvPr>
            <p:ph type="title"/>
          </p:nvPr>
        </p:nvSpPr>
        <p:spPr>
          <a:xfrm>
            <a:off x="868218" y="365126"/>
            <a:ext cx="10485582" cy="1057274"/>
          </a:xfrm>
        </p:spPr>
        <p:txBody>
          <a:bodyPr>
            <a:normAutofit fontScale="90000"/>
          </a:bodyPr>
          <a:lstStyle/>
          <a:p>
            <a:r>
              <a:rPr lang="en-US" dirty="0"/>
              <a:t>Next Steps</a:t>
            </a:r>
            <a:br>
              <a:rPr lang="en-US" dirty="0"/>
            </a:br>
            <a:endParaRPr lang="en-US" dirty="0"/>
          </a:p>
        </p:txBody>
      </p:sp>
      <p:sp>
        <p:nvSpPr>
          <p:cNvPr id="5" name="TextBox 4">
            <a:extLst>
              <a:ext uri="{FF2B5EF4-FFF2-40B4-BE49-F238E27FC236}">
                <a16:creationId xmlns:a16="http://schemas.microsoft.com/office/drawing/2014/main" id="{6B0BC701-EECD-BEA4-413C-72EEB300A462}"/>
              </a:ext>
            </a:extLst>
          </p:cNvPr>
          <p:cNvSpPr txBox="1"/>
          <p:nvPr/>
        </p:nvSpPr>
        <p:spPr>
          <a:xfrm>
            <a:off x="1043709" y="1885659"/>
            <a:ext cx="9550400" cy="4339650"/>
          </a:xfrm>
          <a:prstGeom prst="rect">
            <a:avLst/>
          </a:prstGeom>
          <a:noFill/>
        </p:spPr>
        <p:txBody>
          <a:bodyPr wrap="square" rtlCol="0">
            <a:spAutoFit/>
          </a:bodyPr>
          <a:lstStyle/>
          <a:p>
            <a:pPr marL="285750" indent="-285750">
              <a:buFont typeface="Arial" panose="020B0604020202020204" pitchFamily="34" charset="0"/>
              <a:buChar char="•"/>
            </a:pPr>
            <a:r>
              <a:rPr lang="en-US" sz="2000" dirty="0"/>
              <a:t>County Board &amp; County staff work session on Missing Middle is scheduled for July 12</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Early fall County staff is expected to release the Phase 3 report.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Phase 3 report will propose amendments to the Zoning Ordinance, Comprehensive Plan and other policies and work programs to implement Missing Middle recommendations.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County Board action on the Phase 3 proposals is currently anticipated to occur by the end of 2022.  Expected meeting dates are November 12 and December 17.</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Public hearings by the Planning Commission to proceed County Board meeting.  Expected hearing dates are November 2 and December 5.</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117133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F322E-8CF5-77B8-E9B4-DE2F2122E236}"/>
              </a:ext>
            </a:extLst>
          </p:cNvPr>
          <p:cNvSpPr>
            <a:spLocks noGrp="1"/>
          </p:cNvSpPr>
          <p:nvPr>
            <p:ph type="title"/>
          </p:nvPr>
        </p:nvSpPr>
        <p:spPr>
          <a:xfrm>
            <a:off x="838200" y="365125"/>
            <a:ext cx="10515600" cy="1112693"/>
          </a:xfrm>
        </p:spPr>
        <p:txBody>
          <a:bodyPr/>
          <a:lstStyle/>
          <a:p>
            <a:r>
              <a:rPr lang="en-US" dirty="0"/>
              <a:t>County Missing Middle Staff Contacts</a:t>
            </a:r>
          </a:p>
        </p:txBody>
      </p:sp>
      <p:sp>
        <p:nvSpPr>
          <p:cNvPr id="3" name="TextBox 2">
            <a:extLst>
              <a:ext uri="{FF2B5EF4-FFF2-40B4-BE49-F238E27FC236}">
                <a16:creationId xmlns:a16="http://schemas.microsoft.com/office/drawing/2014/main" id="{6FA33B8D-40D2-AC3F-BD3D-CAC6E2D2EFD9}"/>
              </a:ext>
            </a:extLst>
          </p:cNvPr>
          <p:cNvSpPr txBox="1"/>
          <p:nvPr/>
        </p:nvSpPr>
        <p:spPr>
          <a:xfrm>
            <a:off x="1087264" y="2166817"/>
            <a:ext cx="9688946" cy="1938992"/>
          </a:xfrm>
          <a:prstGeom prst="rect">
            <a:avLst/>
          </a:prstGeom>
          <a:noFill/>
        </p:spPr>
        <p:txBody>
          <a:bodyPr wrap="square" rtlCol="0">
            <a:spAutoFit/>
          </a:bodyPr>
          <a:lstStyle/>
          <a:p>
            <a:r>
              <a:rPr lang="en-US" sz="2000" dirty="0"/>
              <a:t>Missing Middle Study Project Manager : Richard Tucker  </a:t>
            </a:r>
            <a:r>
              <a:rPr lang="en-US" sz="2000" dirty="0">
                <a:hlinkClick r:id="rId2"/>
              </a:rPr>
              <a:t>rtucker@arlingtonva.us</a:t>
            </a:r>
            <a:endParaRPr lang="en-US" sz="2000" dirty="0"/>
          </a:p>
          <a:p>
            <a:endParaRPr lang="en-US" sz="2000" dirty="0"/>
          </a:p>
          <a:p>
            <a:r>
              <a:rPr lang="en-US" sz="2000" dirty="0"/>
              <a:t>Missing Middle Public Engagement Manager :  Elise </a:t>
            </a:r>
            <a:r>
              <a:rPr lang="en-US" sz="2000" dirty="0" err="1"/>
              <a:t>Cleva</a:t>
            </a:r>
            <a:r>
              <a:rPr lang="en-US" sz="2000" dirty="0"/>
              <a:t>   </a:t>
            </a:r>
            <a:r>
              <a:rPr lang="en-US" sz="2000" dirty="0">
                <a:hlinkClick r:id="rId2"/>
              </a:rPr>
              <a:t>ecleva@arlingtonva.us</a:t>
            </a:r>
            <a:endParaRPr lang="en-US" sz="2000" dirty="0"/>
          </a:p>
          <a:p>
            <a:endParaRPr lang="en-US" sz="2000" dirty="0"/>
          </a:p>
          <a:p>
            <a:r>
              <a:rPr lang="en-US" sz="2000" dirty="0"/>
              <a:t>Planning Commission Coordinator: Courtney Badger   </a:t>
            </a:r>
            <a:r>
              <a:rPr lang="en-US" sz="2000" dirty="0">
                <a:hlinkClick r:id="rId2"/>
              </a:rPr>
              <a:t>cbadger@arlingtonva.us</a:t>
            </a:r>
            <a:endParaRPr lang="en-US" sz="2000" dirty="0"/>
          </a:p>
          <a:p>
            <a:r>
              <a:rPr lang="en-US" sz="2000" dirty="0"/>
              <a:t>Call 703 228-0770 to sign-up to speak at Planning Commission meetings</a:t>
            </a:r>
          </a:p>
        </p:txBody>
      </p:sp>
    </p:spTree>
    <p:extLst>
      <p:ext uri="{BB962C8B-B14F-4D97-AF65-F5344CB8AC3E}">
        <p14:creationId xmlns:p14="http://schemas.microsoft.com/office/powerpoint/2010/main" val="20807159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9414EA1-BD4C-7C72-9078-1CFBD4203203}"/>
              </a:ext>
            </a:extLst>
          </p:cNvPr>
          <p:cNvSpPr>
            <a:spLocks noGrp="1"/>
          </p:cNvSpPr>
          <p:nvPr>
            <p:ph type="title"/>
          </p:nvPr>
        </p:nvSpPr>
        <p:spPr/>
        <p:txBody>
          <a:bodyPr>
            <a:normAutofit/>
          </a:bodyPr>
          <a:lstStyle/>
          <a:p>
            <a:pPr algn="ctr"/>
            <a:r>
              <a:rPr lang="en-US" sz="6000" dirty="0"/>
              <a:t>Questions?</a:t>
            </a:r>
          </a:p>
        </p:txBody>
      </p:sp>
    </p:spTree>
    <p:extLst>
      <p:ext uri="{BB962C8B-B14F-4D97-AF65-F5344CB8AC3E}">
        <p14:creationId xmlns:p14="http://schemas.microsoft.com/office/powerpoint/2010/main" val="1525784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190A82D-8C40-9C94-ADE3-849FE6ACB848}"/>
              </a:ext>
            </a:extLst>
          </p:cNvPr>
          <p:cNvSpPr>
            <a:spLocks noGrp="1"/>
          </p:cNvSpPr>
          <p:nvPr>
            <p:ph type="title"/>
          </p:nvPr>
        </p:nvSpPr>
        <p:spPr>
          <a:xfrm>
            <a:off x="3021723" y="633938"/>
            <a:ext cx="5638801" cy="714392"/>
          </a:xfr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lstStyle/>
          <a:p>
            <a:pPr algn="ctr"/>
            <a:r>
              <a:rPr lang="en-US" dirty="0"/>
              <a:t>Subsequent Events (2)</a:t>
            </a:r>
          </a:p>
        </p:txBody>
      </p:sp>
      <p:sp>
        <p:nvSpPr>
          <p:cNvPr id="10" name="Text Placeholder 2">
            <a:extLst>
              <a:ext uri="{FF2B5EF4-FFF2-40B4-BE49-F238E27FC236}">
                <a16:creationId xmlns:a16="http://schemas.microsoft.com/office/drawing/2014/main" id="{627C0199-C952-93A1-1AFF-7B2028504FBE}"/>
              </a:ext>
            </a:extLst>
          </p:cNvPr>
          <p:cNvSpPr txBox="1">
            <a:spLocks/>
          </p:cNvSpPr>
          <p:nvPr/>
        </p:nvSpPr>
        <p:spPr>
          <a:xfrm>
            <a:off x="457199" y="1996965"/>
            <a:ext cx="99849" cy="46118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1" name="Text Placeholder 2">
            <a:extLst>
              <a:ext uri="{FF2B5EF4-FFF2-40B4-BE49-F238E27FC236}">
                <a16:creationId xmlns:a16="http://schemas.microsoft.com/office/drawing/2014/main" id="{F2FA8819-317D-2F0D-4E53-7AEBE6ADCEC4}"/>
              </a:ext>
            </a:extLst>
          </p:cNvPr>
          <p:cNvSpPr txBox="1">
            <a:spLocks/>
          </p:cNvSpPr>
          <p:nvPr/>
        </p:nvSpPr>
        <p:spPr>
          <a:xfrm>
            <a:off x="3485009" y="1706653"/>
            <a:ext cx="4981075" cy="5418535"/>
          </a:xfrm>
          <a:prstGeom prst="rect">
            <a:avLst/>
          </a:prstGeom>
        </p:spPr>
        <p:txBody>
          <a:bodyPr>
            <a:spAutoFit/>
          </a:bodyPr>
          <a:lstStyle>
            <a:lvl1pPr marL="0" indent="0" algn="l" defTabSz="914400" rtl="0" eaLnBrk="1" latinLnBrk="0" hangingPunct="1">
              <a:lnSpc>
                <a:spcPts val="3000"/>
              </a:lnSpc>
              <a:spcBef>
                <a:spcPts val="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sz="1400" b="1" dirty="0"/>
              <a:t>May, 2022:</a:t>
            </a:r>
          </a:p>
          <a:p>
            <a:pPr>
              <a:lnSpc>
                <a:spcPct val="120000"/>
              </a:lnSpc>
            </a:pPr>
            <a:endParaRPr lang="en-US" sz="1400" b="1" dirty="0"/>
          </a:p>
          <a:p>
            <a:pPr marL="285750" indent="-285750">
              <a:lnSpc>
                <a:spcPct val="150000"/>
              </a:lnSpc>
              <a:buFont typeface="Arial" panose="020B0604020202020204" pitchFamily="34" charset="0"/>
              <a:buChar char="•"/>
            </a:pPr>
            <a:r>
              <a:rPr lang="en-US" sz="1400" dirty="0"/>
              <a:t>Civic Associations request a 4 month delay</a:t>
            </a:r>
          </a:p>
          <a:p>
            <a:pPr marL="285750" indent="-285750">
              <a:lnSpc>
                <a:spcPct val="150000"/>
              </a:lnSpc>
              <a:buFont typeface="Arial" panose="020B0604020202020204" pitchFamily="34" charset="0"/>
              <a:buChar char="•"/>
            </a:pPr>
            <a:r>
              <a:rPr lang="en-US" sz="1400" dirty="0"/>
              <a:t>Joint letter reiterates request for a delay</a:t>
            </a:r>
          </a:p>
          <a:p>
            <a:pPr marL="285750" indent="-285750">
              <a:lnSpc>
                <a:spcPct val="150000"/>
              </a:lnSpc>
              <a:buFont typeface="Arial" panose="020B0604020202020204" pitchFamily="34" charset="0"/>
              <a:buChar char="•"/>
            </a:pPr>
            <a:r>
              <a:rPr lang="en-US" sz="1400" dirty="0"/>
              <a:t>Questions rationale for across the board rezoning</a:t>
            </a:r>
          </a:p>
          <a:p>
            <a:pPr marL="285750" indent="-285750">
              <a:lnSpc>
                <a:spcPct val="150000"/>
              </a:lnSpc>
              <a:buFont typeface="Arial" panose="020B0604020202020204" pitchFamily="34" charset="0"/>
              <a:buChar char="•"/>
            </a:pPr>
            <a:r>
              <a:rPr lang="en-US" sz="1400" dirty="0"/>
              <a:t>Indicates we are compiling list of questions/concerns</a:t>
            </a:r>
          </a:p>
          <a:p>
            <a:pPr marL="285750" indent="-285750">
              <a:lnSpc>
                <a:spcPct val="150000"/>
              </a:lnSpc>
              <a:buFont typeface="Arial" panose="020B0604020202020204" pitchFamily="34" charset="0"/>
              <a:buChar char="•"/>
            </a:pPr>
            <a:r>
              <a:rPr lang="en-US" sz="1400" dirty="0"/>
              <a:t>County Board refuses the request for a delay</a:t>
            </a:r>
          </a:p>
          <a:p>
            <a:pPr>
              <a:lnSpc>
                <a:spcPct val="120000"/>
              </a:lnSpc>
            </a:pPr>
            <a:r>
              <a:rPr lang="en-US" sz="1400" dirty="0"/>
              <a:t> </a:t>
            </a:r>
          </a:p>
          <a:p>
            <a:pPr>
              <a:lnSpc>
                <a:spcPct val="120000"/>
              </a:lnSpc>
            </a:pPr>
            <a:r>
              <a:rPr lang="en-US" sz="1400" b="1" dirty="0"/>
              <a:t>June 12 &amp; 13:  </a:t>
            </a:r>
            <a:r>
              <a:rPr lang="en-US" sz="1400" dirty="0"/>
              <a:t>Civic Association Presidents meet with County Board</a:t>
            </a:r>
          </a:p>
          <a:p>
            <a:pPr>
              <a:lnSpc>
                <a:spcPct val="120000"/>
              </a:lnSpc>
            </a:pPr>
            <a:endParaRPr lang="en-US" sz="1400" dirty="0"/>
          </a:p>
          <a:p>
            <a:pPr marL="285750" indent="-285750">
              <a:lnSpc>
                <a:spcPct val="120000"/>
              </a:lnSpc>
              <a:buFont typeface="Arial" panose="020B0604020202020204" pitchFamily="34" charset="0"/>
              <a:buChar char="•"/>
            </a:pPr>
            <a:r>
              <a:rPr lang="en-US" sz="1400" dirty="0"/>
              <a:t>County website now indicates consultation until July 12  </a:t>
            </a:r>
          </a:p>
          <a:p>
            <a:pPr marL="285750" indent="-285750">
              <a:lnSpc>
                <a:spcPct val="120000"/>
              </a:lnSpc>
              <a:buFont typeface="Arial" panose="020B0604020202020204" pitchFamily="34" charset="0"/>
              <a:buChar char="•"/>
            </a:pPr>
            <a:r>
              <a:rPr lang="en-US" sz="1400" dirty="0"/>
              <a:t>Target date for approval of zoning changes remains unchanged (September 2022)</a:t>
            </a:r>
          </a:p>
          <a:p>
            <a:pPr marL="285750" indent="-285750">
              <a:lnSpc>
                <a:spcPct val="120000"/>
              </a:lnSpc>
              <a:buFont typeface="Arial" panose="020B0604020202020204" pitchFamily="34" charset="0"/>
              <a:buChar char="•"/>
            </a:pPr>
            <a:r>
              <a:rPr lang="en-US" sz="1400" dirty="0"/>
              <a:t>Final decision on zoning changes may not take place until at least 30 days after the changes are published</a:t>
            </a:r>
          </a:p>
          <a:p>
            <a:pPr marL="285750" indent="-285750">
              <a:lnSpc>
                <a:spcPct val="120000"/>
              </a:lnSpc>
              <a:buFont typeface="Arial" panose="020B0604020202020204" pitchFamily="34" charset="0"/>
              <a:buChar char="•"/>
            </a:pPr>
            <a:r>
              <a:rPr lang="en-US" sz="1400" dirty="0"/>
              <a:t>Some Board members are open to extending these dates to November or perhaps early 2023. </a:t>
            </a:r>
          </a:p>
          <a:p>
            <a:endParaRPr lang="en-US" dirty="0"/>
          </a:p>
        </p:txBody>
      </p:sp>
    </p:spTree>
    <p:extLst>
      <p:ext uri="{BB962C8B-B14F-4D97-AF65-F5344CB8AC3E}">
        <p14:creationId xmlns:p14="http://schemas.microsoft.com/office/powerpoint/2010/main" val="1802949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0C58C-05D9-4BED-ADAC-F0E33BD15632}"/>
              </a:ext>
            </a:extLst>
          </p:cNvPr>
          <p:cNvSpPr>
            <a:spLocks noGrp="1"/>
          </p:cNvSpPr>
          <p:nvPr>
            <p:ph type="ctrTitle"/>
          </p:nvPr>
        </p:nvSpPr>
        <p:spPr/>
        <p:txBody>
          <a:bodyPr/>
          <a:lstStyle/>
          <a:p>
            <a:r>
              <a:rPr lang="en-US" dirty="0"/>
              <a:t>Proposed Zoning Amendments</a:t>
            </a:r>
          </a:p>
        </p:txBody>
      </p:sp>
      <p:sp>
        <p:nvSpPr>
          <p:cNvPr id="3" name="Subtitle 2">
            <a:extLst>
              <a:ext uri="{FF2B5EF4-FFF2-40B4-BE49-F238E27FC236}">
                <a16:creationId xmlns:a16="http://schemas.microsoft.com/office/drawing/2014/main" id="{308D8B44-EC9F-832F-7B03-C5B7ABEA319F}"/>
              </a:ext>
            </a:extLst>
          </p:cNvPr>
          <p:cNvSpPr>
            <a:spLocks noGrp="1"/>
          </p:cNvSpPr>
          <p:nvPr>
            <p:ph type="subTitle" idx="1"/>
          </p:nvPr>
        </p:nvSpPr>
        <p:spPr/>
        <p:txBody>
          <a:bodyPr/>
          <a:lstStyle/>
          <a:p>
            <a:r>
              <a:rPr lang="en-US" dirty="0"/>
              <a:t>June 2022</a:t>
            </a:r>
          </a:p>
        </p:txBody>
      </p:sp>
    </p:spTree>
    <p:extLst>
      <p:ext uri="{BB962C8B-B14F-4D97-AF65-F5344CB8AC3E}">
        <p14:creationId xmlns:p14="http://schemas.microsoft.com/office/powerpoint/2010/main" val="2922816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0E68C-72B8-058F-BB6A-CD1A288DB933}"/>
              </a:ext>
            </a:extLst>
          </p:cNvPr>
          <p:cNvSpPr>
            <a:spLocks noGrp="1"/>
          </p:cNvSpPr>
          <p:nvPr>
            <p:ph type="title"/>
          </p:nvPr>
        </p:nvSpPr>
        <p:spPr/>
        <p:txBody>
          <a:bodyPr/>
          <a:lstStyle/>
          <a:p>
            <a:pPr algn="ctr"/>
            <a:r>
              <a:rPr lang="en-US" dirty="0"/>
              <a:t>The Staff Proposal</a:t>
            </a:r>
          </a:p>
        </p:txBody>
      </p:sp>
      <p:sp>
        <p:nvSpPr>
          <p:cNvPr id="3" name="Content Placeholder 2">
            <a:extLst>
              <a:ext uri="{FF2B5EF4-FFF2-40B4-BE49-F238E27FC236}">
                <a16:creationId xmlns:a16="http://schemas.microsoft.com/office/drawing/2014/main" id="{485F1379-E89E-7C72-2149-475A3CF0C2AA}"/>
              </a:ext>
            </a:extLst>
          </p:cNvPr>
          <p:cNvSpPr>
            <a:spLocks noGrp="1"/>
          </p:cNvSpPr>
          <p:nvPr>
            <p:ph idx="1"/>
          </p:nvPr>
        </p:nvSpPr>
        <p:spPr/>
        <p:txBody>
          <a:bodyPr>
            <a:normAutofit fontScale="92500" lnSpcReduction="10000"/>
          </a:bodyPr>
          <a:lstStyle/>
          <a:p>
            <a:r>
              <a:rPr lang="en-US" dirty="0"/>
              <a:t>Amend zoning rules to allow townhomes and buildings with 2-8 units in all districts currently limited to single-household development. (R-5 to R-20 zones).</a:t>
            </a:r>
          </a:p>
          <a:p>
            <a:pPr lvl="1"/>
            <a:r>
              <a:rPr lang="en-US" dirty="0"/>
              <a:t>Townhomes would be limited to groups of three. </a:t>
            </a:r>
          </a:p>
          <a:p>
            <a:pPr lvl="1"/>
            <a:r>
              <a:rPr lang="en-US" dirty="0"/>
              <a:t>Developments would be by right. There would be no site plan approval needed.</a:t>
            </a:r>
          </a:p>
          <a:p>
            <a:r>
              <a:rPr lang="en-US" dirty="0"/>
              <a:t>Structures would be held to the same design standards as required for single household development (height, setbacks, lot coverage)</a:t>
            </a:r>
          </a:p>
          <a:p>
            <a:r>
              <a:rPr lang="en-US" dirty="0"/>
              <a:t>Parking requirements would fall from one to one-half spaces per unit. </a:t>
            </a:r>
          </a:p>
          <a:p>
            <a:r>
              <a:rPr lang="en-US" dirty="0"/>
              <a:t>Minimum tree canopy requirements would be 10% or 15%, they now are 20% for single detached. (The amendments may lower the single detached minimum.)</a:t>
            </a:r>
          </a:p>
        </p:txBody>
      </p:sp>
    </p:spTree>
    <p:extLst>
      <p:ext uri="{BB962C8B-B14F-4D97-AF65-F5344CB8AC3E}">
        <p14:creationId xmlns:p14="http://schemas.microsoft.com/office/powerpoint/2010/main" val="368286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A11C1-CD10-8C40-944D-BF9ACBD13FCB}"/>
              </a:ext>
            </a:extLst>
          </p:cNvPr>
          <p:cNvSpPr>
            <a:spLocks noGrp="1"/>
          </p:cNvSpPr>
          <p:nvPr>
            <p:ph type="title"/>
          </p:nvPr>
        </p:nvSpPr>
        <p:spPr/>
        <p:txBody>
          <a:bodyPr/>
          <a:lstStyle/>
          <a:p>
            <a:pPr algn="ctr"/>
            <a:r>
              <a:rPr lang="en-US" dirty="0"/>
              <a:t>Estimated Results of Proposal</a:t>
            </a:r>
          </a:p>
        </p:txBody>
      </p:sp>
      <p:sp>
        <p:nvSpPr>
          <p:cNvPr id="3" name="Content Placeholder 2">
            <a:extLst>
              <a:ext uri="{FF2B5EF4-FFF2-40B4-BE49-F238E27FC236}">
                <a16:creationId xmlns:a16="http://schemas.microsoft.com/office/drawing/2014/main" id="{99582460-2FB4-01C8-F347-E3EF89981A6B}"/>
              </a:ext>
            </a:extLst>
          </p:cNvPr>
          <p:cNvSpPr>
            <a:spLocks noGrp="1"/>
          </p:cNvSpPr>
          <p:nvPr>
            <p:ph idx="1"/>
          </p:nvPr>
        </p:nvSpPr>
        <p:spPr/>
        <p:txBody>
          <a:bodyPr/>
          <a:lstStyle/>
          <a:p>
            <a:r>
              <a:rPr lang="en-US" dirty="0"/>
              <a:t>The county retained Partners for Economic Solutions (PES) to estimate the effects of these changes. </a:t>
            </a:r>
          </a:p>
          <a:p>
            <a:r>
              <a:rPr lang="en-US" dirty="0"/>
              <a:t>PES estimated that from 160 to 190 lots would be redeveloped annually in Arlington. (Table A-7)</a:t>
            </a:r>
          </a:p>
          <a:p>
            <a:r>
              <a:rPr lang="en-US" dirty="0"/>
              <a:t>Only 19 to 21 of those lots would be missing middle developments, in the view of PES. The rest would be single-family homes. (Table A-7)</a:t>
            </a:r>
          </a:p>
          <a:p>
            <a:r>
              <a:rPr lang="en-US" dirty="0"/>
              <a:t>The PES estimate is controversial. Many believe that it is an underestimate. An alternative estimate is 154 missing middle developments. </a:t>
            </a:r>
          </a:p>
        </p:txBody>
      </p:sp>
    </p:spTree>
    <p:extLst>
      <p:ext uri="{BB962C8B-B14F-4D97-AF65-F5344CB8AC3E}">
        <p14:creationId xmlns:p14="http://schemas.microsoft.com/office/powerpoint/2010/main" val="48207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B9283-A75B-3154-F9C9-D43BC43E350C}"/>
              </a:ext>
            </a:extLst>
          </p:cNvPr>
          <p:cNvSpPr>
            <a:spLocks noGrp="1"/>
          </p:cNvSpPr>
          <p:nvPr>
            <p:ph type="title"/>
          </p:nvPr>
        </p:nvSpPr>
        <p:spPr/>
        <p:txBody>
          <a:bodyPr/>
          <a:lstStyle/>
          <a:p>
            <a:pPr algn="ctr"/>
            <a:r>
              <a:rPr lang="en-US" dirty="0"/>
              <a:t>Estimated Results of Proposal</a:t>
            </a:r>
          </a:p>
        </p:txBody>
      </p:sp>
      <p:sp>
        <p:nvSpPr>
          <p:cNvPr id="3" name="Content Placeholder 2">
            <a:extLst>
              <a:ext uri="{FF2B5EF4-FFF2-40B4-BE49-F238E27FC236}">
                <a16:creationId xmlns:a16="http://schemas.microsoft.com/office/drawing/2014/main" id="{9463B516-B740-34FD-A9EF-66C8B347493E}"/>
              </a:ext>
            </a:extLst>
          </p:cNvPr>
          <p:cNvSpPr>
            <a:spLocks noGrp="1"/>
          </p:cNvSpPr>
          <p:nvPr>
            <p:ph idx="1"/>
          </p:nvPr>
        </p:nvSpPr>
        <p:spPr/>
        <p:txBody>
          <a:bodyPr>
            <a:normAutofit lnSpcReduction="10000"/>
          </a:bodyPr>
          <a:lstStyle/>
          <a:p>
            <a:r>
              <a:rPr lang="en-US" dirty="0"/>
              <a:t>Because PES estimates that very few missing middle developments would be built, its estimate of the effect of the zoning changes on population and school enrollment is limited. </a:t>
            </a:r>
          </a:p>
          <a:p>
            <a:pPr lvl="1"/>
            <a:r>
              <a:rPr lang="en-US" dirty="0"/>
              <a:t>Net increase in school enrollment estimated to be 9 - 13 students per year, 90 to 130 in ten years.</a:t>
            </a:r>
          </a:p>
          <a:p>
            <a:pPr lvl="1"/>
            <a:r>
              <a:rPr lang="en-US" dirty="0"/>
              <a:t>Net increase in county population will be 150 people per year, 1,500 people in ten years. </a:t>
            </a:r>
          </a:p>
          <a:p>
            <a:pPr lvl="1"/>
            <a:r>
              <a:rPr lang="en-US" dirty="0"/>
              <a:t>These increases are in addition to increases in County population that would take place for other reasons, such as additional large apartment buildings. </a:t>
            </a:r>
          </a:p>
          <a:p>
            <a:r>
              <a:rPr lang="en-US" dirty="0"/>
              <a:t>If the critics of PES are correct and its estimates of the amount of missing middle housing are too low, then the estimated increase in school enrollment and county population are likely also too low. </a:t>
            </a:r>
          </a:p>
        </p:txBody>
      </p:sp>
    </p:spTree>
    <p:extLst>
      <p:ext uri="{BB962C8B-B14F-4D97-AF65-F5344CB8AC3E}">
        <p14:creationId xmlns:p14="http://schemas.microsoft.com/office/powerpoint/2010/main" val="2205068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16640-F0E5-839E-6AC2-6C9BCD2E92F2}"/>
              </a:ext>
            </a:extLst>
          </p:cNvPr>
          <p:cNvSpPr>
            <a:spLocks noGrp="1"/>
          </p:cNvSpPr>
          <p:nvPr>
            <p:ph type="title"/>
          </p:nvPr>
        </p:nvSpPr>
        <p:spPr/>
        <p:txBody>
          <a:bodyPr/>
          <a:lstStyle/>
          <a:p>
            <a:pPr algn="ctr"/>
            <a:r>
              <a:rPr lang="en-US" dirty="0"/>
              <a:t>What Housing Would be Built?</a:t>
            </a:r>
          </a:p>
        </p:txBody>
      </p:sp>
      <p:sp>
        <p:nvSpPr>
          <p:cNvPr id="3" name="Content Placeholder 2">
            <a:extLst>
              <a:ext uri="{FF2B5EF4-FFF2-40B4-BE49-F238E27FC236}">
                <a16:creationId xmlns:a16="http://schemas.microsoft.com/office/drawing/2014/main" id="{8149FD45-A33D-744C-4E2F-92D783684534}"/>
              </a:ext>
            </a:extLst>
          </p:cNvPr>
          <p:cNvSpPr>
            <a:spLocks noGrp="1"/>
          </p:cNvSpPr>
          <p:nvPr>
            <p:ph idx="1"/>
          </p:nvPr>
        </p:nvSpPr>
        <p:spPr/>
        <p:txBody>
          <a:bodyPr/>
          <a:lstStyle/>
          <a:p>
            <a:r>
              <a:rPr lang="en-US" dirty="0"/>
              <a:t>PES indicates 83% of the units in the additional missing middle housing would be in buildings with 6 or 8 units.</a:t>
            </a:r>
          </a:p>
          <a:p>
            <a:pPr lvl="1"/>
            <a:r>
              <a:rPr lang="en-US" dirty="0"/>
              <a:t>13% would be in duplexes. 4% would be in fourplexes</a:t>
            </a:r>
          </a:p>
          <a:p>
            <a:r>
              <a:rPr lang="en-US" dirty="0"/>
              <a:t>Most of these units, 72% to 74%, would be more than a half mile from Metro. </a:t>
            </a:r>
          </a:p>
          <a:p>
            <a:endParaRPr lang="en-US" dirty="0"/>
          </a:p>
        </p:txBody>
      </p:sp>
    </p:spTree>
    <p:extLst>
      <p:ext uri="{BB962C8B-B14F-4D97-AF65-F5344CB8AC3E}">
        <p14:creationId xmlns:p14="http://schemas.microsoft.com/office/powerpoint/2010/main" val="193490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1A857-846B-DD5A-EE03-BA32EE2CF715}"/>
              </a:ext>
            </a:extLst>
          </p:cNvPr>
          <p:cNvSpPr>
            <a:spLocks noGrp="1"/>
          </p:cNvSpPr>
          <p:nvPr>
            <p:ph type="title"/>
          </p:nvPr>
        </p:nvSpPr>
        <p:spPr/>
        <p:txBody>
          <a:bodyPr/>
          <a:lstStyle/>
          <a:p>
            <a:pPr algn="ctr"/>
            <a:r>
              <a:rPr lang="en-US" dirty="0"/>
              <a:t>What Housing Would be Built?</a:t>
            </a:r>
          </a:p>
        </p:txBody>
      </p:sp>
      <p:sp>
        <p:nvSpPr>
          <p:cNvPr id="3" name="Content Placeholder 2">
            <a:extLst>
              <a:ext uri="{FF2B5EF4-FFF2-40B4-BE49-F238E27FC236}">
                <a16:creationId xmlns:a16="http://schemas.microsoft.com/office/drawing/2014/main" id="{10F3EAF2-D1D1-6AC1-5A3A-841AE56ACA7C}"/>
              </a:ext>
            </a:extLst>
          </p:cNvPr>
          <p:cNvSpPr>
            <a:spLocks noGrp="1"/>
          </p:cNvSpPr>
          <p:nvPr>
            <p:ph idx="1"/>
          </p:nvPr>
        </p:nvSpPr>
        <p:spPr/>
        <p:txBody>
          <a:bodyPr/>
          <a:lstStyle/>
          <a:p>
            <a:r>
              <a:rPr lang="en-US" dirty="0"/>
              <a:t>The table from County staff indicates the size of the units in the various types of missing middle housing:</a:t>
            </a:r>
          </a:p>
          <a:p>
            <a:endParaRPr lang="en-US" dirty="0"/>
          </a:p>
        </p:txBody>
      </p:sp>
      <p:pic>
        <p:nvPicPr>
          <p:cNvPr id="4" name="Picture 3" descr="Table&#10;&#10;Description automatically generated">
            <a:extLst>
              <a:ext uri="{FF2B5EF4-FFF2-40B4-BE49-F238E27FC236}">
                <a16:creationId xmlns:a16="http://schemas.microsoft.com/office/drawing/2014/main" id="{7CBFF9F5-6610-1578-CCC3-D52F210872D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24199" y="2752725"/>
            <a:ext cx="6696075" cy="3086100"/>
          </a:xfrm>
          <a:prstGeom prst="rect">
            <a:avLst/>
          </a:prstGeom>
          <a:noFill/>
          <a:ln>
            <a:noFill/>
          </a:ln>
        </p:spPr>
      </p:pic>
    </p:spTree>
    <p:extLst>
      <p:ext uri="{BB962C8B-B14F-4D97-AF65-F5344CB8AC3E}">
        <p14:creationId xmlns:p14="http://schemas.microsoft.com/office/powerpoint/2010/main" val="18722381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327</TotalTime>
  <Words>2351</Words>
  <Application>Microsoft Office PowerPoint</Application>
  <PresentationFormat>Widescreen</PresentationFormat>
  <Paragraphs>217</Paragraphs>
  <Slides>26</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26</vt:i4>
      </vt:variant>
    </vt:vector>
  </HeadingPairs>
  <TitlesOfParts>
    <vt:vector size="31" baseType="lpstr">
      <vt:lpstr>Arial</vt:lpstr>
      <vt:lpstr>Calibri</vt:lpstr>
      <vt:lpstr>Calibri Light</vt:lpstr>
      <vt:lpstr>Office Theme</vt:lpstr>
      <vt:lpstr>1_Retrospect</vt:lpstr>
      <vt:lpstr>Missing Middle Timeline</vt:lpstr>
      <vt:lpstr>Subsequent Events (1)</vt:lpstr>
      <vt:lpstr>Subsequent Events (2)</vt:lpstr>
      <vt:lpstr>Proposed Zoning Amendments</vt:lpstr>
      <vt:lpstr>The Staff Proposal</vt:lpstr>
      <vt:lpstr>Estimated Results of Proposal</vt:lpstr>
      <vt:lpstr>Estimated Results of Proposal</vt:lpstr>
      <vt:lpstr>What Housing Would be Built?</vt:lpstr>
      <vt:lpstr>What Housing Would be Built?</vt:lpstr>
      <vt:lpstr>Cost of MM Housing</vt:lpstr>
      <vt:lpstr>What Housing Would be Built?</vt:lpstr>
      <vt:lpstr>ARLINGTON COUNTY MISSING MIDDLE STUDY</vt:lpstr>
      <vt:lpstr>Stated Purpose Of Missing Middle</vt:lpstr>
      <vt:lpstr>(Report, DEC. 2019)</vt:lpstr>
      <vt:lpstr>Study scope and timeline, Sept. 2020</vt:lpstr>
      <vt:lpstr>Phase 1 Report, Jan. 27, 2021</vt:lpstr>
      <vt:lpstr>Phase 1 Report, Nov. 2021</vt:lpstr>
      <vt:lpstr>(PHASE 1 REPORT, Nov. 2021)</vt:lpstr>
      <vt:lpstr>Phase 2 analysis &amp; draft Framework</vt:lpstr>
      <vt:lpstr>Framework concerns, ongoing questions</vt:lpstr>
      <vt:lpstr>(cont’d)</vt:lpstr>
      <vt:lpstr>(cont’d)</vt:lpstr>
      <vt:lpstr>BCA advocating for smart policy &amp; process</vt:lpstr>
      <vt:lpstr>Next Steps </vt:lpstr>
      <vt:lpstr>County Missing Middle Staff Contacts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Zoning AMendments</dc:title>
  <dc:creator>Henry McFarland</dc:creator>
  <cp:lastModifiedBy>Henry McFarland</cp:lastModifiedBy>
  <cp:revision>22</cp:revision>
  <dcterms:created xsi:type="dcterms:W3CDTF">2022-06-17T17:08:52Z</dcterms:created>
  <dcterms:modified xsi:type="dcterms:W3CDTF">2022-06-29T18:05:23Z</dcterms:modified>
</cp:coreProperties>
</file>